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2" r:id="rId3"/>
    <p:sldId id="261" r:id="rId4"/>
    <p:sldId id="263" r:id="rId5"/>
    <p:sldId id="266" r:id="rId6"/>
    <p:sldId id="267" r:id="rId7"/>
    <p:sldId id="269" r:id="rId8"/>
    <p:sldId id="270" r:id="rId9"/>
    <p:sldId id="271" r:id="rId10"/>
    <p:sldId id="272" r:id="rId11"/>
    <p:sldId id="305" r:id="rId12"/>
    <p:sldId id="264" r:id="rId13"/>
    <p:sldId id="304" r:id="rId14"/>
    <p:sldId id="265" r:id="rId15"/>
    <p:sldId id="268" r:id="rId16"/>
    <p:sldId id="280" r:id="rId17"/>
    <p:sldId id="279" r:id="rId18"/>
    <p:sldId id="273" r:id="rId19"/>
    <p:sldId id="274" r:id="rId20"/>
    <p:sldId id="276" r:id="rId21"/>
    <p:sldId id="275" r:id="rId22"/>
    <p:sldId id="277" r:id="rId23"/>
    <p:sldId id="281" r:id="rId24"/>
    <p:sldId id="284" r:id="rId25"/>
    <p:sldId id="282" r:id="rId26"/>
    <p:sldId id="283" r:id="rId27"/>
    <p:sldId id="285" r:id="rId28"/>
    <p:sldId id="286" r:id="rId29"/>
    <p:sldId id="287" r:id="rId30"/>
    <p:sldId id="293" r:id="rId31"/>
    <p:sldId id="294" r:id="rId32"/>
    <p:sldId id="295" r:id="rId33"/>
    <p:sldId id="296" r:id="rId34"/>
    <p:sldId id="297" r:id="rId35"/>
    <p:sldId id="300" r:id="rId36"/>
    <p:sldId id="301" r:id="rId37"/>
    <p:sldId id="302" r:id="rId38"/>
    <p:sldId id="303" r:id="rId39"/>
    <p:sldId id="299" r:id="rId40"/>
    <p:sldId id="298" r:id="rId41"/>
    <p:sldId id="307" r:id="rId42"/>
    <p:sldId id="30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6E6E6"/>
    <a:srgbClr val="7030A0"/>
    <a:srgbClr val="E9EBF5"/>
    <a:srgbClr val="005EAE"/>
    <a:srgbClr val="005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3" autoAdjust="0"/>
    <p:restoredTop sz="91230" autoAdjust="0"/>
  </p:normalViewPr>
  <p:slideViewPr>
    <p:cSldViewPr snapToGrid="0" snapToObjects="1">
      <p:cViewPr varScale="1">
        <p:scale>
          <a:sx n="102" d="100"/>
          <a:sy n="102" d="100"/>
        </p:scale>
        <p:origin x="1344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4327-C839-4543-9F95-118EEB3651BB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0BF9F-0503-45BB-8939-752086501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9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141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 Patch </a:t>
            </a:r>
            <a:r>
              <a:rPr lang="ko-KR" altLang="en-US" dirty="0"/>
              <a:t>신호가 </a:t>
            </a:r>
            <a:r>
              <a:rPr lang="ko-KR" altLang="en-US" dirty="0" err="1"/>
              <a:t>포함되어있을</a:t>
            </a:r>
            <a:r>
              <a:rPr lang="ko-KR" altLang="en-US" dirty="0"/>
              <a:t> 것이라 예상되는 각도 범위를 지정하고 데이터를 토대로 검증</a:t>
            </a: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13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32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315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02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545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378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753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861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815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808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 Patch </a:t>
            </a:r>
            <a:r>
              <a:rPr lang="ko-KR" altLang="en-US" dirty="0"/>
              <a:t>신호가 </a:t>
            </a:r>
            <a:r>
              <a:rPr lang="ko-KR" altLang="en-US" dirty="0" err="1"/>
              <a:t>포함되어있을</a:t>
            </a:r>
            <a:r>
              <a:rPr lang="ko-KR" altLang="en-US" dirty="0"/>
              <a:t> 것이라 예상되는 각도 범위를 지정하고 데이터를 토대로 검증</a:t>
            </a: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231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543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467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474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443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825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535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775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402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006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6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712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7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130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085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915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244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113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411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342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1177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65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24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7951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67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20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27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649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40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 Patch </a:t>
            </a:r>
            <a:r>
              <a:rPr lang="ko-KR" altLang="en-US" dirty="0"/>
              <a:t>신호가 </a:t>
            </a:r>
            <a:r>
              <a:rPr lang="ko-KR" altLang="en-US" dirty="0" err="1"/>
              <a:t>포함되어있을</a:t>
            </a:r>
            <a:r>
              <a:rPr lang="ko-KR" altLang="en-US" dirty="0"/>
              <a:t> 것이라 예상되는 각도 범위를 지정하고 데이터를 토대로 검증</a:t>
            </a:r>
            <a:endParaRPr dirty="0"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586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055658F-ACFD-1E43-8413-1F0C578F17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DCDD382-7F21-B745-94B4-CE7D6D3603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17539" y="3877520"/>
            <a:ext cx="3696182" cy="616292"/>
          </a:xfrm>
        </p:spPr>
        <p:txBody>
          <a:bodyPr anchor="b"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71DA83-1F5D-794E-B112-2A5413B863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17539" y="4585887"/>
            <a:ext cx="3696182" cy="449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72263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EA1EB44-431B-8E4F-80CC-057F2D83A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168AD1C-6BD9-124C-8963-D4F00103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10" y="353551"/>
            <a:ext cx="11373091" cy="69974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kumimoji="1" lang="ko-KR" altLang="en-US" dirty="0"/>
              <a:t>제목 </a:t>
            </a:r>
            <a:r>
              <a:rPr kumimoji="1" lang="en-US" altLang="ko-KR" dirty="0"/>
              <a:t>30pt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E495C-20A7-6A45-8795-4906C61CAA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511" y="1139043"/>
            <a:ext cx="11373092" cy="53561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ko-KR" altLang="en-US" dirty="0"/>
              <a:t>소제목 </a:t>
            </a:r>
            <a:r>
              <a:rPr kumimoji="1" lang="en-US" altLang="ko-KR" dirty="0"/>
              <a:t>24pt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06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A346A2-B3A5-E640-8E4B-39DF681412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8C1A79D-FC02-9D42-9341-6924F35A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510" y="1139043"/>
            <a:ext cx="11361517" cy="53561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kumimoji="1" lang="ko-KR" altLang="en-US" dirty="0"/>
              <a:t>소제목 </a:t>
            </a:r>
            <a:r>
              <a:rPr kumimoji="1" lang="en-US" altLang="ko-KR" dirty="0"/>
              <a:t>24pt</a:t>
            </a:r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5779486-DB62-2E4F-AC89-FD2C9204B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11" y="353551"/>
            <a:ext cx="11361516" cy="69974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kumimoji="1" lang="ko-KR" altLang="en-US" dirty="0"/>
              <a:t>제목 </a:t>
            </a:r>
            <a:r>
              <a:rPr kumimoji="1" lang="en-US" altLang="ko-KR" dirty="0"/>
              <a:t>30pt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34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D6D16F9-C7E1-DC4B-837C-F4844A931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B464F7-F466-934A-8DBA-48255C61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540F5-EB19-4A45-8319-15B4C160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F4449-0221-4740-830C-BEC142D03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8E6E4-1E45-5247-8B65-CDC849E001CB}" type="datetimeFigureOut">
              <a:rPr kumimoji="1" lang="ko-KR" altLang="en-US" smtClean="0"/>
              <a:t>2023-07-24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F6BF1-4E6F-4C4B-A0B8-61187C773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E096B-28A5-1942-9053-BCBC05F4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EACF-E151-AA49-BF40-B1BDD62454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804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3CE6E6F-02CC-C141-A508-33CDFA7E8748}"/>
              </a:ext>
            </a:extLst>
          </p:cNvPr>
          <p:cNvSpPr txBox="1">
            <a:spLocks/>
          </p:cNvSpPr>
          <p:nvPr/>
        </p:nvSpPr>
        <p:spPr>
          <a:xfrm>
            <a:off x="228779" y="4110528"/>
            <a:ext cx="7425750" cy="8040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b="1" dirty="0"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Contact</a:t>
            </a:r>
            <a:r>
              <a:rPr kumimoji="1" lang="ko-KR" altLang="en-US" sz="3200" b="1" dirty="0"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 </a:t>
            </a:r>
            <a:r>
              <a:rPr kumimoji="1" lang="en-US" altLang="ko-KR" sz="3200" b="1" dirty="0"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Patch</a:t>
            </a:r>
            <a:r>
              <a:rPr kumimoji="1" lang="ko-KR" altLang="en-US" sz="3200" b="1" dirty="0"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 </a:t>
            </a:r>
            <a:r>
              <a:rPr kumimoji="1" lang="en-US" altLang="ko-KR" sz="3200" b="1" dirty="0"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Extraction</a:t>
            </a:r>
            <a:endParaRPr kumimoji="1" lang="ko-KR" altLang="en-US" sz="3200" b="1" dirty="0">
              <a:latin typeface="Helvetica" panose="020B0604020202020204" pitchFamily="34" charset="0"/>
              <a:ea typeface="맑은 고딕" panose="020B0503020000020004" pitchFamily="50" charset="-127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87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Report 1.</a:t>
            </a:r>
          </a:p>
        </p:txBody>
      </p:sp>
      <p:sp>
        <p:nvSpPr>
          <p:cNvPr id="6" name="Google Shape;46;p3">
            <a:extLst>
              <a:ext uri="{FF2B5EF4-FFF2-40B4-BE49-F238E27FC236}">
                <a16:creationId xmlns:a16="http://schemas.microsoft.com/office/drawing/2014/main" id="{5D938332-C154-040A-B5A4-4A897DC2B25D}"/>
              </a:ext>
            </a:extLst>
          </p:cNvPr>
          <p:cNvSpPr txBox="1">
            <a:spLocks/>
          </p:cNvSpPr>
          <p:nvPr/>
        </p:nvSpPr>
        <p:spPr>
          <a:xfrm>
            <a:off x="770792" y="1442174"/>
            <a:ext cx="10640157" cy="478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30km/h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속도 데이터에서 시작 구간에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가속도 데이터로는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가 보이지 않지만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P33V_MON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피크가</a:t>
            </a:r>
            <a:b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발생하여 타이어가 회전한 것으로 추정되는 구간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 있음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90km/h, 110km/h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속도 데이터에서도 발견됨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데이터 수집 시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테스트 드라이버는 진입 전 특정 속도 유지 및 데이터 취득자는 시험 도로 진입을 기준으로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최대한 유사한 진입 위치에서 데이터 수집을 시작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하였음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번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(mu 0.1)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경우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도로 진입 시 약간의 충격이 느껴지는 턱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 있었음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위에 설명된 현상은 해당 타이어의 센서를 기준으로 모두 신호를 받기 시작한 초입에 발생</a:t>
            </a:r>
            <a:endParaRPr lang="en-US" altLang="ko-KR" sz="1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따라서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시험 도로 진입 시 단차에 의한 현상이라고 의심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해볼 수 있음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400" dirty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단차 발생 구간에서 타이어의 </a:t>
            </a:r>
            <a:r>
              <a:rPr lang="ko-KR" altLang="en-US" sz="1400" dirty="0" err="1">
                <a:latin typeface="Helvetica Neue"/>
                <a:ea typeface="Helvetica Neue"/>
                <a:cs typeface="Helvetica Neue"/>
                <a:sym typeface="Helvetica Neue"/>
              </a:rPr>
              <a:t>공회전</a:t>
            </a:r>
            <a:r>
              <a:rPr lang="ko-KR" alt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400" dirty="0">
                <a:latin typeface="Helvetica Neue"/>
                <a:ea typeface="Helvetica Neue"/>
                <a:cs typeface="Helvetica Neue"/>
                <a:sym typeface="Helvetica Neue"/>
              </a:rPr>
              <a:t>or </a:t>
            </a:r>
            <a:r>
              <a:rPr lang="ko-KR" alt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충격에 의한 위아래 흔들림에 따른 </a:t>
            </a:r>
            <a:r>
              <a:rPr lang="ko-KR" altLang="en-US" sz="1400" dirty="0" err="1">
                <a:latin typeface="Helvetica Neue"/>
                <a:ea typeface="Helvetica Neue"/>
                <a:cs typeface="Helvetica Neue"/>
                <a:sym typeface="Helvetica Neue"/>
              </a:rPr>
              <a:t>프로파일러와</a:t>
            </a:r>
            <a:r>
              <a:rPr lang="ko-KR" alt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 타이어 내부 센서 사이 거리 변화</a:t>
            </a:r>
            <a:r>
              <a:rPr lang="en-US" altLang="ko-KR" sz="14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생각과는 다르게 발생한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P33V_MON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피크에 의해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 존재할 것으로 예상되는 각도 범위는 주어졌지만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주파수 분석을 통한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알고리즘이 잘 구현되었다고 가정할 때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해당 각도 범위 내에서는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가 나오지 않는 것이 이상적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일 것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혹은 이 현상을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미연에 방지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하기 위해 </a:t>
            </a:r>
            <a:r>
              <a:rPr lang="en-US" altLang="ko-KR" sz="1600" dirty="0" err="1">
                <a:latin typeface="Helvetica Neue"/>
                <a:ea typeface="Helvetica Neue"/>
                <a:cs typeface="Helvetica Neue"/>
                <a:sym typeface="Helvetica Neue"/>
              </a:rPr>
              <a:t>MinMax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Scaling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P33V_MON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Peak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검출 시 크기에 대한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Threshold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를 수정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하거나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이미 검출된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Peak-to-Peak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Sample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길이를 사용하여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예상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Sample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수보다 현저하게 적은 경우 무시하는 형태의 알고리즘 적용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하는 방법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654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Report 1.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9A5222-02CD-AD97-1F35-3F990A01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1426870"/>
            <a:ext cx="5324476" cy="490325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969991-3664-03C2-D9A1-86AE7D2888A7}"/>
              </a:ext>
            </a:extLst>
          </p:cNvPr>
          <p:cNvCxnSpPr>
            <a:cxnSpLocks/>
          </p:cNvCxnSpPr>
          <p:nvPr/>
        </p:nvCxnSpPr>
        <p:spPr>
          <a:xfrm>
            <a:off x="3433762" y="3149619"/>
            <a:ext cx="5421313" cy="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3422F6-7EF2-96A2-7032-74FDB73160A0}"/>
              </a:ext>
            </a:extLst>
          </p:cNvPr>
          <p:cNvSpPr txBox="1"/>
          <p:nvPr/>
        </p:nvSpPr>
        <p:spPr>
          <a:xfrm>
            <a:off x="8877300" y="2995730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데이터 수집 시작 지점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F6351-6484-61CE-49F5-6A897E17207D}"/>
              </a:ext>
            </a:extLst>
          </p:cNvPr>
          <p:cNvSpPr txBox="1"/>
          <p:nvPr/>
        </p:nvSpPr>
        <p:spPr>
          <a:xfrm>
            <a:off x="8877300" y="259325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단차 발생 지점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3C58D3-B273-FD87-09A7-4721D68FF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1442173"/>
            <a:ext cx="1955830" cy="486877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1A8DD6-63FF-7102-3496-CEFBFD2796A9}"/>
              </a:ext>
            </a:extLst>
          </p:cNvPr>
          <p:cNvCxnSpPr>
            <a:cxnSpLocks/>
          </p:cNvCxnSpPr>
          <p:nvPr/>
        </p:nvCxnSpPr>
        <p:spPr>
          <a:xfrm flipH="1">
            <a:off x="3060731" y="2082800"/>
            <a:ext cx="2279619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88320ECD-BB5E-A580-21FA-64CA344580CF}"/>
              </a:ext>
            </a:extLst>
          </p:cNvPr>
          <p:cNvSpPr/>
          <p:nvPr/>
        </p:nvSpPr>
        <p:spPr>
          <a:xfrm>
            <a:off x="1558941" y="4724400"/>
            <a:ext cx="793750" cy="793750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F9A3B1-0A71-A3FC-0D60-E195BD25E0D0}"/>
              </a:ext>
            </a:extLst>
          </p:cNvPr>
          <p:cNvSpPr/>
          <p:nvPr/>
        </p:nvSpPr>
        <p:spPr>
          <a:xfrm>
            <a:off x="3433762" y="2633780"/>
            <a:ext cx="5324476" cy="2181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5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STFT for Z-Axis Accelerometer</a:t>
            </a: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D5BF9EEB-68C1-5BF6-9113-1ABBDD970B58}"/>
              </a:ext>
            </a:extLst>
          </p:cNvPr>
          <p:cNvSpPr txBox="1">
            <a:spLocks/>
          </p:cNvSpPr>
          <p:nvPr/>
        </p:nvSpPr>
        <p:spPr>
          <a:xfrm>
            <a:off x="770792" y="1442174"/>
            <a:ext cx="10640157" cy="478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가속도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필터링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(250Hz LPF, 5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Butterworth)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P33V_MON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피크에 의해 계산된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예상 각도 범위만큼의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신호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sample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길이를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으로 나눈 값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혹은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특정 고정된 크기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을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STFT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길이로 지정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(param 1. Window Length)</a:t>
            </a:r>
            <a:endParaRPr lang="en-US" sz="1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STFT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길이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– 1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혹은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길이의 절반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만큼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Overlap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 길이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로 설정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(param 2. Overlap Length)</a:t>
            </a:r>
            <a:endParaRPr lang="en-US" sz="1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위 조건대로 구분되는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에 해당하는 신호에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FFT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적용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 : PSD)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번의 결과에 대해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저주파수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영역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(0~Chz)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 해당하는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PSD sum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을 전체 주파수 범위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(0~500Hz)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 해당하는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PSD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sum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으로 나눈 비율 계산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(param 3. Low Freq Range)</a:t>
            </a:r>
            <a:b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여기서 저주파 범위에 해당하는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는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현재 주행 속도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(km/h) / 2) + 80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으로 설정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가속도계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신호 기준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에 해당하는 신호의 주파수 범위는 속도의 증가에 따라 커짐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번에 의해 계산된 비율이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특정 </a:t>
            </a:r>
            <a:r>
              <a:rPr lang="ko-KR" altLang="en-US" sz="1600" b="1" dirty="0" err="1">
                <a:latin typeface="Helvetica Neue"/>
                <a:ea typeface="Helvetica Neue"/>
                <a:cs typeface="Helvetica Neue"/>
                <a:sym typeface="Helvetica Neue"/>
              </a:rPr>
              <a:t>임계값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보다 큰 경우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해당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Window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구간에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 포함된 것으로 간주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(param 4. Ratio Threshold)</a:t>
            </a:r>
            <a:b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여기서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임계값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는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0.5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로 설정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해당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임계값을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크게 설정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할 경우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Contact Patch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가 포함된 신호인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의 수가 줄어들거나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Contact Patch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인 경우에도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잡히지 않을 수 있으며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임계값을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작게 설정할 경우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상대적으로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가 포함되었다고 판단되는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수가 증가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하지만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노이즈 구간이 많이 포함될 수 있음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539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STFT for Z-Axis Accelerometer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363ED-7726-FC1D-64FB-0CD116B07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8" b="18500"/>
          <a:stretch/>
        </p:blipFill>
        <p:spPr>
          <a:xfrm>
            <a:off x="287554" y="1974164"/>
            <a:ext cx="6424614" cy="37271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E4367D-20DE-F27E-D9C6-0799166A2463}"/>
              </a:ext>
            </a:extLst>
          </p:cNvPr>
          <p:cNvSpPr/>
          <p:nvPr/>
        </p:nvSpPr>
        <p:spPr>
          <a:xfrm>
            <a:off x="1759899" y="2050121"/>
            <a:ext cx="550068" cy="365118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74E28D96-5ECC-A1C5-EA04-6A8A64D92990}"/>
              </a:ext>
            </a:extLst>
          </p:cNvPr>
          <p:cNvSpPr/>
          <p:nvPr/>
        </p:nvSpPr>
        <p:spPr>
          <a:xfrm rot="16200000">
            <a:off x="1959923" y="5577238"/>
            <a:ext cx="150021" cy="550069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F1059-BB65-4FAA-597C-F76BA993F2EA}"/>
              </a:ext>
            </a:extLst>
          </p:cNvPr>
          <p:cNvSpPr txBox="1"/>
          <p:nvPr/>
        </p:nvSpPr>
        <p:spPr>
          <a:xfrm>
            <a:off x="1263728" y="5999583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Window Length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8672F6-BD61-B390-C353-33FE58EF6C56}"/>
              </a:ext>
            </a:extLst>
          </p:cNvPr>
          <p:cNvSpPr/>
          <p:nvPr/>
        </p:nvSpPr>
        <p:spPr>
          <a:xfrm>
            <a:off x="4843467" y="2050121"/>
            <a:ext cx="550068" cy="365118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8A1DD-3BB0-5879-31F6-4524F0920CEC}"/>
              </a:ext>
            </a:extLst>
          </p:cNvPr>
          <p:cNvSpPr/>
          <p:nvPr/>
        </p:nvSpPr>
        <p:spPr>
          <a:xfrm>
            <a:off x="5118501" y="2050121"/>
            <a:ext cx="550068" cy="365118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914E6E-FA05-52A1-41B6-051822AA7A4E}"/>
              </a:ext>
            </a:extLst>
          </p:cNvPr>
          <p:cNvSpPr/>
          <p:nvPr/>
        </p:nvSpPr>
        <p:spPr>
          <a:xfrm>
            <a:off x="5118501" y="2050121"/>
            <a:ext cx="275034" cy="365118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1B4ED723-7520-BF4B-01D5-159CBBFBED17}"/>
              </a:ext>
            </a:extLst>
          </p:cNvPr>
          <p:cNvSpPr/>
          <p:nvPr/>
        </p:nvSpPr>
        <p:spPr>
          <a:xfrm rot="5400000">
            <a:off x="5050634" y="1624119"/>
            <a:ext cx="150021" cy="550069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1881D25F-61C1-3CEA-738D-6C1E62AFCB18}"/>
              </a:ext>
            </a:extLst>
          </p:cNvPr>
          <p:cNvSpPr/>
          <p:nvPr/>
        </p:nvSpPr>
        <p:spPr>
          <a:xfrm rot="5400000">
            <a:off x="5325668" y="1624119"/>
            <a:ext cx="150021" cy="550069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9CB4049C-A97C-4099-9C14-3ABFBB5CB322}"/>
              </a:ext>
            </a:extLst>
          </p:cNvPr>
          <p:cNvSpPr/>
          <p:nvPr/>
        </p:nvSpPr>
        <p:spPr>
          <a:xfrm rot="16200000">
            <a:off x="5181007" y="5714755"/>
            <a:ext cx="150021" cy="275034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09CF8-4A39-8EF3-8CF1-27D9E2EDB10E}"/>
              </a:ext>
            </a:extLst>
          </p:cNvPr>
          <p:cNvSpPr txBox="1"/>
          <p:nvPr/>
        </p:nvSpPr>
        <p:spPr>
          <a:xfrm>
            <a:off x="4505811" y="5999583"/>
            <a:ext cx="1500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50"/>
                </a:solidFill>
              </a:rPr>
              <a:t>Overlap Length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82FA5A5-D94B-24ED-3DD7-2FA9789A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518" y="1974164"/>
            <a:ext cx="4854602" cy="372714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88433D5-09E1-7A73-A34F-BD1A16CFE0F2}"/>
              </a:ext>
            </a:extLst>
          </p:cNvPr>
          <p:cNvCxnSpPr/>
          <p:nvPr/>
        </p:nvCxnSpPr>
        <p:spPr>
          <a:xfrm>
            <a:off x="8369150" y="2050121"/>
            <a:ext cx="0" cy="353029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D99CF2-2EDA-299C-95D9-E890CFD882D9}"/>
              </a:ext>
            </a:extLst>
          </p:cNvPr>
          <p:cNvSpPr txBox="1"/>
          <p:nvPr/>
        </p:nvSpPr>
        <p:spPr>
          <a:xfrm>
            <a:off x="8369150" y="5580413"/>
            <a:ext cx="156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Low Freq Range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BED3819D-9F8C-81B2-1F64-3BCA479B9787}"/>
              </a:ext>
            </a:extLst>
          </p:cNvPr>
          <p:cNvSpPr/>
          <p:nvPr/>
        </p:nvSpPr>
        <p:spPr>
          <a:xfrm>
            <a:off x="7394425" y="2405413"/>
            <a:ext cx="952500" cy="2600325"/>
          </a:xfrm>
          <a:custGeom>
            <a:avLst/>
            <a:gdLst>
              <a:gd name="connsiteX0" fmla="*/ 0 w 952500"/>
              <a:gd name="connsiteY0" fmla="*/ 2422525 h 2600325"/>
              <a:gd name="connsiteX1" fmla="*/ 361950 w 952500"/>
              <a:gd name="connsiteY1" fmla="*/ 0 h 2600325"/>
              <a:gd name="connsiteX2" fmla="*/ 657225 w 952500"/>
              <a:gd name="connsiteY2" fmla="*/ 1501775 h 2600325"/>
              <a:gd name="connsiteX3" fmla="*/ 952500 w 952500"/>
              <a:gd name="connsiteY3" fmla="*/ 2305050 h 2600325"/>
              <a:gd name="connsiteX4" fmla="*/ 952500 w 952500"/>
              <a:gd name="connsiteY4" fmla="*/ 2600325 h 2600325"/>
              <a:gd name="connsiteX5" fmla="*/ 0 w 952500"/>
              <a:gd name="connsiteY5" fmla="*/ 2600325 h 2600325"/>
              <a:gd name="connsiteX6" fmla="*/ 0 w 952500"/>
              <a:gd name="connsiteY6" fmla="*/ 24225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0" h="2600325">
                <a:moveTo>
                  <a:pt x="0" y="2422525"/>
                </a:moveTo>
                <a:lnTo>
                  <a:pt x="361950" y="0"/>
                </a:lnTo>
                <a:lnTo>
                  <a:pt x="657225" y="1501775"/>
                </a:lnTo>
                <a:lnTo>
                  <a:pt x="952500" y="2305050"/>
                </a:lnTo>
                <a:lnTo>
                  <a:pt x="952500" y="2600325"/>
                </a:lnTo>
                <a:lnTo>
                  <a:pt x="0" y="2600325"/>
                </a:lnTo>
                <a:lnTo>
                  <a:pt x="0" y="2422525"/>
                </a:lnTo>
                <a:close/>
              </a:path>
            </a:pathLst>
          </a:cu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6A0DB2-2D1E-AC13-AF42-DBECCC084317}"/>
              </a:ext>
            </a:extLst>
          </p:cNvPr>
          <p:cNvSpPr txBox="1"/>
          <p:nvPr/>
        </p:nvSpPr>
        <p:spPr>
          <a:xfrm>
            <a:off x="6830844" y="5318191"/>
            <a:ext cx="1538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</a:rPr>
              <a:t>Ratio Threshold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243437-BFE1-9C17-60D3-375C416EBE34}"/>
              </a:ext>
            </a:extLst>
          </p:cNvPr>
          <p:cNvSpPr txBox="1"/>
          <p:nvPr/>
        </p:nvSpPr>
        <p:spPr>
          <a:xfrm>
            <a:off x="625722" y="1590430"/>
            <a:ext cx="3530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contact patch signal expectation range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5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STFT for Z-Axis Accelerometer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9B6C71-FB71-4B85-9C42-6B604056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8" y="1650119"/>
            <a:ext cx="6296904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STFT for Z-Axis Accelerometer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7B4691-EEA7-EF86-9999-3598FF54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433" y="1580019"/>
            <a:ext cx="7681134" cy="48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4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Parameter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3EF7629-DDA2-74EF-9217-ED3164E6C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028380"/>
              </p:ext>
            </p:extLst>
          </p:nvPr>
        </p:nvGraphicFramePr>
        <p:xfrm>
          <a:off x="1684735" y="1442174"/>
          <a:ext cx="8822532" cy="2465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640">
                  <a:extLst>
                    <a:ext uri="{9D8B030D-6E8A-4147-A177-3AD203B41FA5}">
                      <a16:colId xmlns:a16="http://schemas.microsoft.com/office/drawing/2014/main" val="1899680769"/>
                    </a:ext>
                  </a:extLst>
                </a:gridCol>
                <a:gridCol w="3753446">
                  <a:extLst>
                    <a:ext uri="{9D8B030D-6E8A-4147-A177-3AD203B41FA5}">
                      <a16:colId xmlns:a16="http://schemas.microsoft.com/office/drawing/2014/main" val="1616761121"/>
                    </a:ext>
                  </a:extLst>
                </a:gridCol>
                <a:gridCol w="3753446">
                  <a:extLst>
                    <a:ext uri="{9D8B030D-6E8A-4147-A177-3AD203B41FA5}">
                      <a16:colId xmlns:a16="http://schemas.microsoft.com/office/drawing/2014/main" val="190644801"/>
                    </a:ext>
                  </a:extLst>
                </a:gridCol>
              </a:tblGrid>
              <a:tr h="743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Test Index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Window Length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Overlap Length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3792955850"/>
                  </a:ext>
                </a:extLst>
              </a:tr>
              <a:tr h="43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Samples in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expectation range / 3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Window length / 2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1849602639"/>
                  </a:ext>
                </a:extLst>
              </a:tr>
              <a:tr h="43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B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Samples in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expectation range / 3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Window length - 1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132091681"/>
                  </a:ext>
                </a:extLst>
              </a:tr>
              <a:tr h="43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Window length / 2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2541689747"/>
                  </a:ext>
                </a:extLst>
              </a:tr>
              <a:tr h="43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D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Window length - 1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955236936"/>
                  </a:ext>
                </a:extLst>
              </a:tr>
            </a:tbl>
          </a:graphicData>
        </a:graphic>
      </p:graphicFrame>
      <p:sp>
        <p:nvSpPr>
          <p:cNvPr id="5" name="Google Shape;46;p3">
            <a:extLst>
              <a:ext uri="{FF2B5EF4-FFF2-40B4-BE49-F238E27FC236}">
                <a16:creationId xmlns:a16="http://schemas.microsoft.com/office/drawing/2014/main" id="{2019C9DA-0929-01ED-8B93-D992243B0CE3}"/>
              </a:ext>
            </a:extLst>
          </p:cNvPr>
          <p:cNvSpPr txBox="1">
            <a:spLocks/>
          </p:cNvSpPr>
          <p:nvPr/>
        </p:nvSpPr>
        <p:spPr>
          <a:xfrm>
            <a:off x="666751" y="4093062"/>
            <a:ext cx="10848240" cy="208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Length : Samples / 3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경우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주행 속도 별로 서로 다른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length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를 설정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할 수 있고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포함될 것으로 기대되는 각도 범위에서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신호가 대체적으로 그 중심에 위치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하기에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로 설정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하면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모든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의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STFT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결과가 알고리즘에 의해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로 구분될 것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이기에 이보다는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커야하며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그 크기가</a:t>
            </a:r>
            <a:b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커지면 커질수록 </a:t>
            </a:r>
            <a:r>
              <a:rPr lang="ko-KR" altLang="en-US" sz="1600" b="1" dirty="0" err="1">
                <a:latin typeface="Helvetica Neue"/>
                <a:ea typeface="Helvetica Neue"/>
                <a:cs typeface="Helvetica Neue"/>
                <a:sym typeface="Helvetica Neue"/>
              </a:rPr>
              <a:t>연산량이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 늘어나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기에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등분 할 수 있는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</a:t>
            </a:r>
            <a:r>
              <a:rPr lang="en-US" altLang="ko-KR" sz="1600" b="1" dirty="0" err="1">
                <a:latin typeface="Helvetica Neue"/>
                <a:ea typeface="Helvetica Neue"/>
                <a:cs typeface="Helvetica Neue"/>
                <a:sym typeface="Helvetica Neue"/>
              </a:rPr>
              <a:t>Legnth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가 적절한 것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이라는 주관적인 판단 하에 설정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Length : 12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는 현재 수집된 주행 시험 중 최고 속도인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110km/h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수집 데이터를 기준으로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포함될 것으로 기대되는 각도 범위에 대해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Window length – 1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만큼의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Overlap Length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를 설정하였을 때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STFT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결과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Segment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개 정도 생성되는 윈도우 길이로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속도의 변화와 관계없는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Length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에 대한 결과 확인을 위함</a:t>
            </a:r>
            <a:endParaRPr lang="en-US" altLang="ko-KR" sz="16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0527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Abstract (</a:t>
            </a:r>
            <a:r>
              <a:rPr lang="ko-KR" altLang="en-US" sz="2000" dirty="0" err="1">
                <a:latin typeface="Helvetica Neue"/>
                <a:ea typeface="Helvetica Neue"/>
                <a:cs typeface="Helvetica Neue"/>
                <a:sym typeface="Helvetica Neue"/>
              </a:rPr>
              <a:t>속도별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사람이 확인한 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Contact Patch vs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알고리즘 적용 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Contact Patch count)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3EF7629-DDA2-74EF-9217-ED3164E6C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110457"/>
              </p:ext>
            </p:extLst>
          </p:nvPr>
        </p:nvGraphicFramePr>
        <p:xfrm>
          <a:off x="640556" y="1899609"/>
          <a:ext cx="10910892" cy="365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2">
                  <a:extLst>
                    <a:ext uri="{9D8B030D-6E8A-4147-A177-3AD203B41FA5}">
                      <a16:colId xmlns:a16="http://schemas.microsoft.com/office/drawing/2014/main" val="1899680769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616761121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3848894213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90644801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132490783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3831026246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43707771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3465822105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4122154493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082405640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959973555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2131398158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3764152664"/>
                    </a:ext>
                  </a:extLst>
                </a:gridCol>
              </a:tblGrid>
              <a:tr h="7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Test Index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70km/h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5850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104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104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109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120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146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145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129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122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1849602639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B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104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104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108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120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146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147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129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124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132091681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104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734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225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144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146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150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129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124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2541689747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D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104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746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246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140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146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149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129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124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955236936"/>
                  </a:ext>
                </a:extLst>
              </a:tr>
            </a:tbl>
          </a:graphicData>
        </a:graphic>
      </p:graphicFrame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1E014FFF-9601-90EB-8BFE-1C5AA4295108}"/>
              </a:ext>
            </a:extLst>
          </p:cNvPr>
          <p:cNvSpPr txBox="1">
            <a:spLocks/>
          </p:cNvSpPr>
          <p:nvPr/>
        </p:nvSpPr>
        <p:spPr>
          <a:xfrm>
            <a:off x="923193" y="1442174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- Front Right,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l-GR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μ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0.1</a:t>
            </a:r>
          </a:p>
        </p:txBody>
      </p:sp>
      <p:sp>
        <p:nvSpPr>
          <p:cNvPr id="4" name="Google Shape;46;p3">
            <a:extLst>
              <a:ext uri="{FF2B5EF4-FFF2-40B4-BE49-F238E27FC236}">
                <a16:creationId xmlns:a16="http://schemas.microsoft.com/office/drawing/2014/main" id="{A754057B-193C-BCD4-51F7-E9D727E389CD}"/>
              </a:ext>
            </a:extLst>
          </p:cNvPr>
          <p:cNvSpPr txBox="1">
            <a:spLocks/>
          </p:cNvSpPr>
          <p:nvPr/>
        </p:nvSpPr>
        <p:spPr>
          <a:xfrm>
            <a:off x="923193" y="5558669"/>
            <a:ext cx="10640157" cy="10128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Length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가 상대적으로 작은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C, D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는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하나의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구간에 대해 너무 적은 신호만을 사용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하기에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50km/h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이하 주행 환경에서 수집된 데이터에 적용 시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하나의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신호가 너무 잘게 쪼개진 상태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이기에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판단 기준에 의해 추출되는 영역이 너무 많음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236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 (Front Right, </a:t>
            </a:r>
            <a:r>
              <a:rPr lang="ko-KR" altLang="en-US" sz="20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l-GR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μ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 0.1)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altLang="ko-K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7B3955-4895-B9B0-10A3-AF03E7C93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1442174"/>
            <a:ext cx="11263312" cy="283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C5ED0-BC43-D40D-BC66-2164EBFE5238}"/>
              </a:ext>
            </a:extLst>
          </p:cNvPr>
          <p:cNvSpPr txBox="1"/>
          <p:nvPr/>
        </p:nvSpPr>
        <p:spPr>
          <a:xfrm>
            <a:off x="395654" y="4278090"/>
            <a:ext cx="5700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사람에 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104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CA4A-0E72-1CD6-8A77-61EE1685C3F1}"/>
              </a:ext>
            </a:extLst>
          </p:cNvPr>
          <p:cNvSpPr txBox="1"/>
          <p:nvPr/>
        </p:nvSpPr>
        <p:spPr>
          <a:xfrm>
            <a:off x="6090871" y="4278090"/>
            <a:ext cx="576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Contact Patch Extraction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104</a:t>
            </a:r>
            <a:r>
              <a:rPr lang="ko-KR" altLang="en-US" sz="1400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9DDEFA-C9D7-EFBF-8C99-D5723D4D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512" y="4537933"/>
            <a:ext cx="7938976" cy="199890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69DC7AD-106B-6E80-30ED-19280BDB681B}"/>
              </a:ext>
            </a:extLst>
          </p:cNvPr>
          <p:cNvCxnSpPr>
            <a:cxnSpLocks/>
          </p:cNvCxnSpPr>
          <p:nvPr/>
        </p:nvCxnSpPr>
        <p:spPr>
          <a:xfrm>
            <a:off x="3076353" y="6096000"/>
            <a:ext cx="0" cy="25616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A7811B-EEF0-9DCA-5647-1E556A0CC9CA}"/>
              </a:ext>
            </a:extLst>
          </p:cNvPr>
          <p:cNvSpPr txBox="1"/>
          <p:nvPr/>
        </p:nvSpPr>
        <p:spPr>
          <a:xfrm>
            <a:off x="2983987" y="635216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각도 범위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D62228-F586-1B71-1745-DB050CF2EEF2}"/>
              </a:ext>
            </a:extLst>
          </p:cNvPr>
          <p:cNvCxnSpPr>
            <a:cxnSpLocks/>
          </p:cNvCxnSpPr>
          <p:nvPr/>
        </p:nvCxnSpPr>
        <p:spPr>
          <a:xfrm>
            <a:off x="4475541" y="6096000"/>
            <a:ext cx="0" cy="25616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332791-0EBF-637D-8DBA-C3B702603A74}"/>
              </a:ext>
            </a:extLst>
          </p:cNvPr>
          <p:cNvSpPr txBox="1"/>
          <p:nvPr/>
        </p:nvSpPr>
        <p:spPr>
          <a:xfrm>
            <a:off x="4383175" y="6352169"/>
            <a:ext cx="21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Contact Patch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범위</a:t>
            </a:r>
          </a:p>
        </p:txBody>
      </p:sp>
    </p:spTree>
    <p:extLst>
      <p:ext uri="{BB962C8B-B14F-4D97-AF65-F5344CB8AC3E}">
        <p14:creationId xmlns:p14="http://schemas.microsoft.com/office/powerpoint/2010/main" val="342296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 (Front Right, </a:t>
            </a:r>
            <a:r>
              <a:rPr lang="ko-KR" altLang="en-US" sz="20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l-GR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μ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 0.1)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altLang="ko-K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C5ED0-BC43-D40D-BC66-2164EBFE5238}"/>
              </a:ext>
            </a:extLst>
          </p:cNvPr>
          <p:cNvSpPr txBox="1"/>
          <p:nvPr/>
        </p:nvSpPr>
        <p:spPr>
          <a:xfrm>
            <a:off x="395654" y="4278090"/>
            <a:ext cx="5700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사람에 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108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CA4A-0E72-1CD6-8A77-61EE1685C3F1}"/>
              </a:ext>
            </a:extLst>
          </p:cNvPr>
          <p:cNvSpPr txBox="1"/>
          <p:nvPr/>
        </p:nvSpPr>
        <p:spPr>
          <a:xfrm>
            <a:off x="6090871" y="4278090"/>
            <a:ext cx="576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Contact Patch Extraction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109</a:t>
            </a:r>
            <a:r>
              <a:rPr lang="ko-KR" altLang="en-US" sz="14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8E4471-248D-55D3-B262-9AC6DF3E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1442174"/>
            <a:ext cx="11263312" cy="28359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636654-DE4E-FD02-7C58-B601D0142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512" y="4537933"/>
            <a:ext cx="7938976" cy="19989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F093BE-6CA5-0B63-3334-4CFA97623459}"/>
              </a:ext>
            </a:extLst>
          </p:cNvPr>
          <p:cNvSpPr/>
          <p:nvPr/>
        </p:nvSpPr>
        <p:spPr>
          <a:xfrm>
            <a:off x="2543460" y="4537932"/>
            <a:ext cx="451315" cy="1648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58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1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Test data used in the analysis</a:t>
            </a: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581793-B05E-CDBD-BF0B-D826342AA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948892"/>
              </p:ext>
            </p:extLst>
          </p:nvPr>
        </p:nvGraphicFramePr>
        <p:xfrm>
          <a:off x="838200" y="1841367"/>
          <a:ext cx="10515600" cy="3175266"/>
        </p:xfrm>
        <a:graphic>
          <a:graphicData uri="http://schemas.openxmlformats.org/drawingml/2006/table">
            <a:tbl>
              <a:tblPr firstRow="1" bandRow="1"/>
              <a:tblGrid>
                <a:gridCol w="1110597">
                  <a:extLst>
                    <a:ext uri="{9D8B030D-6E8A-4147-A177-3AD203B41FA5}">
                      <a16:colId xmlns:a16="http://schemas.microsoft.com/office/drawing/2014/main" val="912665213"/>
                    </a:ext>
                  </a:extLst>
                </a:gridCol>
                <a:gridCol w="1665895">
                  <a:extLst>
                    <a:ext uri="{9D8B030D-6E8A-4147-A177-3AD203B41FA5}">
                      <a16:colId xmlns:a16="http://schemas.microsoft.com/office/drawing/2014/main" val="2758574001"/>
                    </a:ext>
                  </a:extLst>
                </a:gridCol>
                <a:gridCol w="7739108">
                  <a:extLst>
                    <a:ext uri="{9D8B030D-6E8A-4147-A177-3AD203B41FA5}">
                      <a16:colId xmlns:a16="http://schemas.microsoft.com/office/drawing/2014/main" val="4211773814"/>
                    </a:ext>
                  </a:extLst>
                </a:gridCol>
              </a:tblGrid>
              <a:tr h="513966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차수</a:t>
                      </a:r>
                      <a:endParaRPr lang="ko-KR" alt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일정</a:t>
                      </a:r>
                      <a:endParaRPr lang="ko-KR" alt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내용</a:t>
                      </a:r>
                      <a:endParaRPr lang="ko-KR" alt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997084"/>
                  </a:ext>
                </a:extLst>
              </a:tr>
              <a:tr h="887100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차 시험</a:t>
                      </a:r>
                      <a:endParaRPr lang="ko-KR" alt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일</a:t>
                      </a:r>
                      <a:endParaRPr lang="ko-KR" alt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 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종류 도로 마찰 계수를 가지는 도로에서 속도 별 타이어 가속도 측정 수행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마찰로 종류</a:t>
                      </a: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u=0.1 concrete, u=0.2 tile, u=0.4 concrete, u=0.7 concrete tile </a:t>
                      </a:r>
                      <a:endParaRPr lang="ko-KR" alt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마찰로 수분 공급</a:t>
                      </a: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스프링 쿨러 방식의 물 뿌림 </a:t>
                      </a:r>
                      <a:endParaRPr lang="ko-KR" alt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6763"/>
                  </a:ext>
                </a:extLst>
              </a:tr>
              <a:tr h="887100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차 시험</a:t>
                      </a:r>
                      <a:endParaRPr lang="ko-KR" alt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일</a:t>
                      </a:r>
                      <a:endParaRPr lang="ko-KR" alt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광폭 저 </a:t>
                      </a:r>
                      <a:r>
                        <a:rPr lang="ko-KR" altLang="en-US" sz="13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마찰로에서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속도 별 가속도 측정 수행 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마찰로 종류</a:t>
                      </a: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tile + 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물</a:t>
                      </a:r>
                      <a:endParaRPr lang="ko-KR" alt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마찰로 수분 공급</a:t>
                      </a: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도로 옆 배수관을 통해 도로에 직접 물 흘림 방식으로 공급 </a:t>
                      </a:r>
                      <a:endParaRPr lang="ko-KR" alt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760427"/>
                  </a:ext>
                </a:extLst>
              </a:tr>
              <a:tr h="887100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차 시험</a:t>
                      </a:r>
                      <a:endParaRPr lang="ko-KR" alt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일</a:t>
                      </a:r>
                      <a:endParaRPr lang="ko-KR" alt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 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종류 도로 마찰 계수를 가지는 도로에서 속도 별 타이어 가속도 측정 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마찰로 종류</a:t>
                      </a: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u=0.1 concrete, u=0.2 tile, u=0.4 concrete, u=0.7 concrete tile</a:t>
                      </a:r>
                      <a:endParaRPr lang="ko-KR" alt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마찰로 수분 공급</a:t>
                      </a: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스프링 쿨러 방식의 물 뿌림 </a:t>
                      </a:r>
                      <a:endParaRPr lang="ko-KR" alt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283464" indent="-283464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Dry asphalt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에서 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reference data 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수집</a:t>
                      </a:r>
                      <a:endParaRPr lang="ko-KR" alt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18" marR="84218" marT="42109" marB="4210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06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99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 (Front Right, </a:t>
            </a:r>
            <a:r>
              <a:rPr lang="ko-KR" altLang="en-US" sz="20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l-GR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μ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 0.1)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altLang="ko-K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C5ED0-BC43-D40D-BC66-2164EBFE5238}"/>
              </a:ext>
            </a:extLst>
          </p:cNvPr>
          <p:cNvSpPr txBox="1"/>
          <p:nvPr/>
        </p:nvSpPr>
        <p:spPr>
          <a:xfrm>
            <a:off x="395654" y="4278090"/>
            <a:ext cx="5700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사람에 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119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CA4A-0E72-1CD6-8A77-61EE1685C3F1}"/>
              </a:ext>
            </a:extLst>
          </p:cNvPr>
          <p:cNvSpPr txBox="1"/>
          <p:nvPr/>
        </p:nvSpPr>
        <p:spPr>
          <a:xfrm>
            <a:off x="6090871" y="4278090"/>
            <a:ext cx="576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Contact Patch Extraction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120</a:t>
            </a:r>
            <a:r>
              <a:rPr lang="ko-KR" altLang="en-US" sz="14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6EC5A-602B-6037-D5A1-9E29376C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2" y="1447340"/>
            <a:ext cx="11242796" cy="2830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2CC4DE-0D9F-51EC-3AE4-C73B67039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770" y="4543097"/>
            <a:ext cx="7918460" cy="19937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47E50C-7C71-4E84-553D-A49FC1CD26C7}"/>
              </a:ext>
            </a:extLst>
          </p:cNvPr>
          <p:cNvSpPr/>
          <p:nvPr/>
        </p:nvSpPr>
        <p:spPr>
          <a:xfrm>
            <a:off x="2936367" y="4537932"/>
            <a:ext cx="542639" cy="1648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52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 (Front Right, </a:t>
            </a:r>
            <a:r>
              <a:rPr lang="ko-KR" altLang="en-US" sz="20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l-GR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μ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 0.1)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altLang="ko-K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C5ED0-BC43-D40D-BC66-2164EBFE5238}"/>
              </a:ext>
            </a:extLst>
          </p:cNvPr>
          <p:cNvSpPr txBox="1"/>
          <p:nvPr/>
        </p:nvSpPr>
        <p:spPr>
          <a:xfrm>
            <a:off x="395654" y="4278090"/>
            <a:ext cx="5700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사람에 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146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CA4A-0E72-1CD6-8A77-61EE1685C3F1}"/>
              </a:ext>
            </a:extLst>
          </p:cNvPr>
          <p:cNvSpPr txBox="1"/>
          <p:nvPr/>
        </p:nvSpPr>
        <p:spPr>
          <a:xfrm>
            <a:off x="6090871" y="4278090"/>
            <a:ext cx="576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Contact Patch Extraction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145</a:t>
            </a:r>
            <a:r>
              <a:rPr lang="ko-KR" altLang="en-US" sz="1400" dirty="0"/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773B855-3E4E-0A14-0BEB-4E5A06A7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1" y="1442174"/>
            <a:ext cx="11232538" cy="28041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1E1D241-910B-005C-C8FD-26E84DF2E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34" r="27140"/>
          <a:stretch/>
        </p:blipFill>
        <p:spPr>
          <a:xfrm>
            <a:off x="770793" y="4653836"/>
            <a:ext cx="4507706" cy="188299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C6EBD7-BC0D-B1D7-C5C4-9A4C2F7F2271}"/>
              </a:ext>
            </a:extLst>
          </p:cNvPr>
          <p:cNvSpPr/>
          <p:nvPr/>
        </p:nvSpPr>
        <p:spPr>
          <a:xfrm>
            <a:off x="2664173" y="4617592"/>
            <a:ext cx="542639" cy="1648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FE0B9B2-F3E4-72E5-EF64-25ECDE19FD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96" r="26212"/>
          <a:stretch/>
        </p:blipFill>
        <p:spPr>
          <a:xfrm>
            <a:off x="6913503" y="4617592"/>
            <a:ext cx="4679157" cy="191924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848589-3709-EA53-4813-43493CA7E76B}"/>
              </a:ext>
            </a:extLst>
          </p:cNvPr>
          <p:cNvSpPr/>
          <p:nvPr/>
        </p:nvSpPr>
        <p:spPr>
          <a:xfrm>
            <a:off x="8974859" y="4617592"/>
            <a:ext cx="542639" cy="1648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2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 (Front Right, </a:t>
            </a:r>
            <a:r>
              <a:rPr lang="ko-KR" altLang="en-US" sz="20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l-GR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μ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 0.1)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altLang="ko-K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C5ED0-BC43-D40D-BC66-2164EBFE5238}"/>
              </a:ext>
            </a:extLst>
          </p:cNvPr>
          <p:cNvSpPr txBox="1"/>
          <p:nvPr/>
        </p:nvSpPr>
        <p:spPr>
          <a:xfrm>
            <a:off x="395654" y="4278090"/>
            <a:ext cx="5700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사람에 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129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CA4A-0E72-1CD6-8A77-61EE1685C3F1}"/>
              </a:ext>
            </a:extLst>
          </p:cNvPr>
          <p:cNvSpPr txBox="1"/>
          <p:nvPr/>
        </p:nvSpPr>
        <p:spPr>
          <a:xfrm>
            <a:off x="6090871" y="4278090"/>
            <a:ext cx="576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Contact Patch Extraction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129</a:t>
            </a:r>
            <a:endParaRPr lang="ko-KR" altLang="en-US" sz="1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25E92D3-CF89-BB82-E4C9-DA1FCABE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00" y="1442174"/>
            <a:ext cx="11240800" cy="249518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8C8DDB7-4CFB-539D-DA00-3A1E2D65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029" y="4617592"/>
            <a:ext cx="7897944" cy="17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88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 (Front Right, </a:t>
            </a:r>
            <a:r>
              <a:rPr lang="ko-KR" altLang="en-US" sz="20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l-GR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μ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 0.1)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US" altLang="ko-K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C5ED0-BC43-D40D-BC66-2164EBFE5238}"/>
              </a:ext>
            </a:extLst>
          </p:cNvPr>
          <p:cNvSpPr txBox="1"/>
          <p:nvPr/>
        </p:nvSpPr>
        <p:spPr>
          <a:xfrm>
            <a:off x="395654" y="4278090"/>
            <a:ext cx="5700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사람에 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123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CA4A-0E72-1CD6-8A77-61EE1685C3F1}"/>
              </a:ext>
            </a:extLst>
          </p:cNvPr>
          <p:cNvSpPr txBox="1"/>
          <p:nvPr/>
        </p:nvSpPr>
        <p:spPr>
          <a:xfrm>
            <a:off x="6090871" y="4278090"/>
            <a:ext cx="576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Contact Patch Extraction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의해 계산된 </a:t>
            </a:r>
            <a:r>
              <a:rPr lang="en-US" altLang="ko-KR" sz="1400" dirty="0"/>
              <a:t>Contact Patch</a:t>
            </a:r>
            <a:r>
              <a:rPr lang="ko-KR" altLang="en-US" sz="1400" dirty="0"/>
              <a:t>의 수 </a:t>
            </a:r>
            <a:r>
              <a:rPr lang="en-US" altLang="ko-KR" sz="1400" dirty="0"/>
              <a:t>: 122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618EEF-7EC7-678A-7BF2-6BDF00DC9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00" y="1442174"/>
            <a:ext cx="11240800" cy="2804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C0D12F-1F60-76F6-CCED-8B31AC0C0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028" y="4585868"/>
            <a:ext cx="7897944" cy="17531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B6012C-4442-6667-648E-7B337A677F15}"/>
              </a:ext>
            </a:extLst>
          </p:cNvPr>
          <p:cNvSpPr/>
          <p:nvPr/>
        </p:nvSpPr>
        <p:spPr>
          <a:xfrm>
            <a:off x="2720040" y="4617592"/>
            <a:ext cx="542639" cy="1648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1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Report 2.</a:t>
            </a: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D5BF9EEB-68C1-5BF6-9113-1ABBDD970B58}"/>
              </a:ext>
            </a:extLst>
          </p:cNvPr>
          <p:cNvSpPr txBox="1">
            <a:spLocks/>
          </p:cNvSpPr>
          <p:nvPr/>
        </p:nvSpPr>
        <p:spPr>
          <a:xfrm>
            <a:off x="770792" y="1442174"/>
            <a:ext cx="10640157" cy="488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STFT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 적용되는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Length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를 최고 속도인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110km/h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속도에서 특정 개수의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segment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를 갖도록 고정하는 경우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샘플의 수가 적어 주파수 해상도 측면에서 불리함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 있고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이로 인해 하나의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신호 영역에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알고리즘이 적용되었을 때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50km/h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이하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저속에서 너무 많은 구간이 발생하는 문제가 있음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. (Test C, D)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Test A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와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를 비교하였을 때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는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Overlap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길이가 너무 길어 </a:t>
            </a:r>
            <a:r>
              <a:rPr lang="ko-KR" altLang="en-US" sz="1600" b="1" dirty="0" err="1">
                <a:latin typeface="Helvetica Neue"/>
                <a:ea typeface="Helvetica Neue"/>
                <a:cs typeface="Helvetica Neue"/>
                <a:sym typeface="Helvetica Neue"/>
              </a:rPr>
              <a:t>연산량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 대비 효과가 미미함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하지만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구간의 시작과 끝을 보다 세밀하게 볼 수 있으므로 적절한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Overlap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길이 설정 필요</a:t>
            </a:r>
            <a:endParaRPr lang="en-US" altLang="ko-KR" sz="1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앞선 시험에서는 매개변수를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Window length, Overlap Length 2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개만 선정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하였으나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실제로는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 해당하는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저주파 범위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(Low Freq Range)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그리고 해당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저주파 에너지가 전체 영역에서 차지하는 비율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(Ratio Threshold)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또한 단순 반복 실험으로 임의로 결정했기 때문에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보다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의미 있는 방식으로 결정하는 방법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 대한 고민이 필요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P33V_MON Peak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를 사용하여 구한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각도 범위가 잘못되었을 경우에 대한 해결 방법 필요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(Report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에서 제안한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번 방법 채택 예정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Low Freq Range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경우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서로 다른 주행 속도에서 수집된 시험 데이터 전체를 사용한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Welch Analysis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결과를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기준으로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낮은 저주파 피크 이후 최저점에 도달하는 순간의 주파수를 결정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하고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속도에 대한 주파수의 관계에</a:t>
            </a:r>
            <a:b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대한 분석을 통해 도출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해보고 해당 결과에 대한 파악 필요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Ratio Threshold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경우 서로 다른 주행 속도에서 수집된 데이터에서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로 추출되기를 기대하는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정답의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수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와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Ratio Threshold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값 설정에 따라 알고리즘에 의해 추출되는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의 수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를 비교하는 작업이 필요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※ Contact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수가 정답의 수와 일치한다고 할지라도 실제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로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검출되어야하는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각 구간이 실제로 검출된 것인지에 대한 검증 필요</a:t>
            </a:r>
          </a:p>
        </p:txBody>
      </p:sp>
    </p:spTree>
    <p:extLst>
      <p:ext uri="{BB962C8B-B14F-4D97-AF65-F5344CB8AC3E}">
        <p14:creationId xmlns:p14="http://schemas.microsoft.com/office/powerpoint/2010/main" val="384769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Explore Low Frequency Range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D9F694-D4F5-CDCB-1816-C9CF5DCC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1524000"/>
            <a:ext cx="8248650" cy="3810000"/>
          </a:xfrm>
          <a:prstGeom prst="rect">
            <a:avLst/>
          </a:prstGeom>
        </p:spPr>
      </p:pic>
      <p:sp>
        <p:nvSpPr>
          <p:cNvPr id="7" name="Google Shape;46;p3">
            <a:extLst>
              <a:ext uri="{FF2B5EF4-FFF2-40B4-BE49-F238E27FC236}">
                <a16:creationId xmlns:a16="http://schemas.microsoft.com/office/drawing/2014/main" id="{8D95BB17-1C12-1B5E-539A-3BB14671E594}"/>
              </a:ext>
            </a:extLst>
          </p:cNvPr>
          <p:cNvSpPr txBox="1">
            <a:spLocks/>
          </p:cNvSpPr>
          <p:nvPr/>
        </p:nvSpPr>
        <p:spPr>
          <a:xfrm>
            <a:off x="770792" y="5050632"/>
            <a:ext cx="10640157" cy="135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50~250Hz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구간에서 최소값을 찾으려 했으나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저속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(&lt;50km/h)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경우에는 볼록한 신호의 끝에 대한 경계 지점이 비교적 정확하게 구분 가능하였으나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50km/h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 이상의 속도에서는 그 경계가 모호함</a:t>
            </a:r>
            <a:endParaRPr lang="en-US" altLang="ko-KR" sz="1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저주파 구간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(0~100Hz)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에서 발생하는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피크는 속도에 관계 없이 항상 최대값인 지점이 명확하게 나타남</a:t>
            </a:r>
            <a:endParaRPr lang="en-US" altLang="ko-KR" sz="1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해당 저주파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피크를 기준으로 저주파의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볼록한 신호의 끝에 대한 경계 지점을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peak index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* 3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으로 설정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하여 확인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95EC8D-2742-A995-D811-343AC49A263F}"/>
              </a:ext>
            </a:extLst>
          </p:cNvPr>
          <p:cNvSpPr/>
          <p:nvPr/>
        </p:nvSpPr>
        <p:spPr>
          <a:xfrm>
            <a:off x="2497667" y="1735667"/>
            <a:ext cx="2091266" cy="651933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9731D-7679-1DF3-C7B8-EF7779F6523E}"/>
              </a:ext>
            </a:extLst>
          </p:cNvPr>
          <p:cNvSpPr txBox="1"/>
          <p:nvPr/>
        </p:nvSpPr>
        <p:spPr>
          <a:xfrm>
            <a:off x="4588933" y="1366335"/>
            <a:ext cx="138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Peak index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D8603-E201-0513-143A-3376B1BC4197}"/>
              </a:ext>
            </a:extLst>
          </p:cNvPr>
          <p:cNvSpPr/>
          <p:nvPr/>
        </p:nvSpPr>
        <p:spPr>
          <a:xfrm>
            <a:off x="2787650" y="3983832"/>
            <a:ext cx="3257549" cy="486569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9354D-F373-5DF2-1955-6D9496D7E039}"/>
              </a:ext>
            </a:extLst>
          </p:cNvPr>
          <p:cNvSpPr txBox="1"/>
          <p:nvPr/>
        </p:nvSpPr>
        <p:spPr>
          <a:xfrm>
            <a:off x="6045199" y="3614500"/>
            <a:ext cx="180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Peak index x 3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DDFF5-096E-F1FD-06EE-A331A16B47E6}"/>
              </a:ext>
            </a:extLst>
          </p:cNvPr>
          <p:cNvSpPr txBox="1"/>
          <p:nvPr/>
        </p:nvSpPr>
        <p:spPr>
          <a:xfrm rot="16200000">
            <a:off x="1382234" y="3081202"/>
            <a:ext cx="136127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Scaled PSD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42669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STFT for Z-Axis Accelerometer</a:t>
            </a:r>
          </a:p>
        </p:txBody>
      </p:sp>
      <p:sp>
        <p:nvSpPr>
          <p:cNvPr id="7" name="Google Shape;46;p3">
            <a:extLst>
              <a:ext uri="{FF2B5EF4-FFF2-40B4-BE49-F238E27FC236}">
                <a16:creationId xmlns:a16="http://schemas.microsoft.com/office/drawing/2014/main" id="{8D95BB17-1C12-1B5E-539A-3BB14671E594}"/>
              </a:ext>
            </a:extLst>
          </p:cNvPr>
          <p:cNvSpPr txBox="1">
            <a:spLocks/>
          </p:cNvSpPr>
          <p:nvPr/>
        </p:nvSpPr>
        <p:spPr>
          <a:xfrm>
            <a:off x="770792" y="4854183"/>
            <a:ext cx="10640157" cy="173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주행 속도와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Low Freq Range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관계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분석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Scatter plot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된 결과를 봤을 때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3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차 다항식에 좀 더 근접해 보이나 분석한 데이터 양이 적기 때문에 확신할 수 없음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따라서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단순한 선형 관계라고 가정하고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차 다항식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fitting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결과에 맞춤</a:t>
            </a:r>
            <a:endParaRPr lang="en-US" altLang="ko-KR" sz="1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선형 회귀분석에 의한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회귀식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y = 0.69x + 5.09 (peak index)</a:t>
            </a:r>
            <a:b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y = 2.08x + 15.27 (peak index * 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419DEE-175C-4DE3-0A08-62FB8DA4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52" y="1635025"/>
            <a:ext cx="5600291" cy="311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3561F5-F12A-6125-A25B-ACCEC35BE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4077"/>
            <a:ext cx="5648689" cy="31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2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Parameter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3EF7629-DDA2-74EF-9217-ED3164E6C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397205"/>
              </p:ext>
            </p:extLst>
          </p:nvPr>
        </p:nvGraphicFramePr>
        <p:xfrm>
          <a:off x="476251" y="1965460"/>
          <a:ext cx="11239498" cy="203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786">
                  <a:extLst>
                    <a:ext uri="{9D8B030D-6E8A-4147-A177-3AD203B41FA5}">
                      <a16:colId xmlns:a16="http://schemas.microsoft.com/office/drawing/2014/main" val="1899680769"/>
                    </a:ext>
                  </a:extLst>
                </a:gridCol>
                <a:gridCol w="4021931">
                  <a:extLst>
                    <a:ext uri="{9D8B030D-6E8A-4147-A177-3AD203B41FA5}">
                      <a16:colId xmlns:a16="http://schemas.microsoft.com/office/drawing/2014/main" val="1616761121"/>
                    </a:ext>
                  </a:extLst>
                </a:gridCol>
                <a:gridCol w="2214562">
                  <a:extLst>
                    <a:ext uri="{9D8B030D-6E8A-4147-A177-3AD203B41FA5}">
                      <a16:colId xmlns:a16="http://schemas.microsoft.com/office/drawing/2014/main" val="190644801"/>
                    </a:ext>
                  </a:extLst>
                </a:gridCol>
                <a:gridCol w="2538362">
                  <a:extLst>
                    <a:ext uri="{9D8B030D-6E8A-4147-A177-3AD203B41FA5}">
                      <a16:colId xmlns:a16="http://schemas.microsoft.com/office/drawing/2014/main" val="98027768"/>
                    </a:ext>
                  </a:extLst>
                </a:gridCol>
                <a:gridCol w="1497857">
                  <a:extLst>
                    <a:ext uri="{9D8B030D-6E8A-4147-A177-3AD203B41FA5}">
                      <a16:colId xmlns:a16="http://schemas.microsoft.com/office/drawing/2014/main" val="2826413252"/>
                    </a:ext>
                  </a:extLst>
                </a:gridCol>
              </a:tblGrid>
              <a:tr h="743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Test Index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Window Length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Overlap Length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Low Freq Range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Ratio Threshold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3792955850"/>
                  </a:ext>
                </a:extLst>
              </a:tr>
              <a:tr h="43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A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Samples in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expectation range / 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Window length / 2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Speed x 0.5 + 80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0.5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1849602639"/>
                  </a:ext>
                </a:extLst>
              </a:tr>
              <a:tr h="43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B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Samples in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expectation range / 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Window length / 2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Speed x 0.69 + 5.09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0.5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132091681"/>
                  </a:ext>
                </a:extLst>
              </a:tr>
              <a:tr h="430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C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Samples in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expectation range / 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Window length / 2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Speed x 2.08 + 15.27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0.5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529160064"/>
                  </a:ext>
                </a:extLst>
              </a:tr>
            </a:tbl>
          </a:graphicData>
        </a:graphic>
      </p:graphicFrame>
      <p:sp>
        <p:nvSpPr>
          <p:cNvPr id="5" name="Google Shape;46;p3">
            <a:extLst>
              <a:ext uri="{FF2B5EF4-FFF2-40B4-BE49-F238E27FC236}">
                <a16:creationId xmlns:a16="http://schemas.microsoft.com/office/drawing/2014/main" id="{2019C9DA-0929-01ED-8B93-D992243B0CE3}"/>
              </a:ext>
            </a:extLst>
          </p:cNvPr>
          <p:cNvSpPr txBox="1">
            <a:spLocks/>
          </p:cNvSpPr>
          <p:nvPr/>
        </p:nvSpPr>
        <p:spPr>
          <a:xfrm>
            <a:off x="770792" y="4093062"/>
            <a:ext cx="10640157" cy="208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반복 시험에 따라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주관에 의해 정의된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Low Freq Range (Test A)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저주파 대역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볼록한 신호의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peak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으로 정의한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Low Freq Range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(Test B, Peak index)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저주파 대역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볼록한 신호의 끝에 대한 경계 지점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으로 정의한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Low Freq Range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(Test C, Peak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index * 3)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Window Length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와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Overlap Length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는 동일한 기준으로 고정한 상태에서 서로 다른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Low Freq Range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적용 시의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알고리즘의 결과 비교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69794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Abstract (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정답 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Contact Patch Count vs</a:t>
            </a: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 알고리즘 적용 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Contact Patch Count)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3EF7629-DDA2-74EF-9217-ED3164E6C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042687"/>
              </p:ext>
            </p:extLst>
          </p:nvPr>
        </p:nvGraphicFramePr>
        <p:xfrm>
          <a:off x="640556" y="1899609"/>
          <a:ext cx="10910892" cy="292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232">
                  <a:extLst>
                    <a:ext uri="{9D8B030D-6E8A-4147-A177-3AD203B41FA5}">
                      <a16:colId xmlns:a16="http://schemas.microsoft.com/office/drawing/2014/main" val="1899680769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616761121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3848894213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90644801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132490783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3831026246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43707771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3465822105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4122154493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082405640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1959973555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2131398158"/>
                    </a:ext>
                  </a:extLst>
                </a:gridCol>
                <a:gridCol w="818555">
                  <a:extLst>
                    <a:ext uri="{9D8B030D-6E8A-4147-A177-3AD203B41FA5}">
                      <a16:colId xmlns:a16="http://schemas.microsoft.com/office/drawing/2014/main" val="3764152664"/>
                    </a:ext>
                  </a:extLst>
                </a:gridCol>
              </a:tblGrid>
              <a:tr h="7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Test Index</a:t>
                      </a:r>
                      <a:endParaRPr lang="ko-KR" altLang="en-US" sz="2000" dirty="0"/>
                    </a:p>
                  </a:txBody>
                  <a:tcPr marL="122212" marR="122212" marT="61106" marB="61106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70km/h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110km/h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55850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104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104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109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120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146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145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129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122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1849602639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B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104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96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98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146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132091681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C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104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104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108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107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120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146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147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129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130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123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22212" marR="122212" marT="61106" marB="611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124</a:t>
                      </a:r>
                      <a:endParaRPr lang="ko-KR" altLang="en-US" sz="1800" dirty="0"/>
                    </a:p>
                  </a:txBody>
                  <a:tcPr marL="122212" marR="122212" marT="61106" marB="61106" anchor="ctr"/>
                </a:tc>
                <a:extLst>
                  <a:ext uri="{0D108BD9-81ED-4DB2-BD59-A6C34878D82A}">
                    <a16:rowId xmlns:a16="http://schemas.microsoft.com/office/drawing/2014/main" val="649374695"/>
                  </a:ext>
                </a:extLst>
              </a:tr>
            </a:tbl>
          </a:graphicData>
        </a:graphic>
      </p:graphicFrame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1E014FFF-9601-90EB-8BFE-1C5AA4295108}"/>
              </a:ext>
            </a:extLst>
          </p:cNvPr>
          <p:cNvSpPr txBox="1">
            <a:spLocks/>
          </p:cNvSpPr>
          <p:nvPr/>
        </p:nvSpPr>
        <p:spPr>
          <a:xfrm>
            <a:off x="923193" y="1442174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- Front Right,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저마찰로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l-GR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μ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0.1</a:t>
            </a:r>
          </a:p>
        </p:txBody>
      </p:sp>
    </p:spTree>
    <p:extLst>
      <p:ext uri="{BB962C8B-B14F-4D97-AF65-F5344CB8AC3E}">
        <p14:creationId xmlns:p14="http://schemas.microsoft.com/office/powerpoint/2010/main" val="49725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3C4D0-B4B3-F3F5-7D57-00C7D0691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08"/>
          <a:stretch/>
        </p:blipFill>
        <p:spPr>
          <a:xfrm>
            <a:off x="770793" y="1696174"/>
            <a:ext cx="4448907" cy="1519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F34E8B-7C75-315B-EBBD-9CC0ACD87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008"/>
          <a:stretch/>
        </p:blipFill>
        <p:spPr>
          <a:xfrm>
            <a:off x="770793" y="4400648"/>
            <a:ext cx="4448907" cy="151948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62D8E6-A11E-3142-D48C-9D5E0B649A87}"/>
              </a:ext>
            </a:extLst>
          </p:cNvPr>
          <p:cNvCxnSpPr>
            <a:cxnSpLocks/>
          </p:cNvCxnSpPr>
          <p:nvPr/>
        </p:nvCxnSpPr>
        <p:spPr>
          <a:xfrm>
            <a:off x="800100" y="3638550"/>
            <a:ext cx="10591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D520D4A-8AB3-2677-696E-0B5262EA67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682"/>
          <a:stretch/>
        </p:blipFill>
        <p:spPr>
          <a:xfrm>
            <a:off x="6946749" y="4403467"/>
            <a:ext cx="4121301" cy="15166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D62954-DF8B-5243-E1B6-0531B5864F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462"/>
          <a:stretch/>
        </p:blipFill>
        <p:spPr>
          <a:xfrm>
            <a:off x="6908649" y="1696174"/>
            <a:ext cx="4159401" cy="1525127"/>
          </a:xfrm>
          <a:prstGeom prst="rect">
            <a:avLst/>
          </a:prstGeom>
        </p:spPr>
      </p:pic>
      <p:sp>
        <p:nvSpPr>
          <p:cNvPr id="23" name="Google Shape;46;p3">
            <a:extLst>
              <a:ext uri="{FF2B5EF4-FFF2-40B4-BE49-F238E27FC236}">
                <a16:creationId xmlns:a16="http://schemas.microsoft.com/office/drawing/2014/main" id="{348DABBE-148D-E924-94E4-A6469CA01070}"/>
              </a:ext>
            </a:extLst>
          </p:cNvPr>
          <p:cNvSpPr txBox="1">
            <a:spLocks/>
          </p:cNvSpPr>
          <p:nvPr/>
        </p:nvSpPr>
        <p:spPr>
          <a:xfrm>
            <a:off x="3438525" y="1238739"/>
            <a:ext cx="5314950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A, Contact Patch : 109</a:t>
            </a:r>
          </a:p>
        </p:txBody>
      </p:sp>
      <p:sp>
        <p:nvSpPr>
          <p:cNvPr id="24" name="Google Shape;46;p3">
            <a:extLst>
              <a:ext uri="{FF2B5EF4-FFF2-40B4-BE49-F238E27FC236}">
                <a16:creationId xmlns:a16="http://schemas.microsoft.com/office/drawing/2014/main" id="{FCDAEDE5-10A8-B21C-0527-A051C7A64522}"/>
              </a:ext>
            </a:extLst>
          </p:cNvPr>
          <p:cNvSpPr txBox="1">
            <a:spLocks/>
          </p:cNvSpPr>
          <p:nvPr/>
        </p:nvSpPr>
        <p:spPr>
          <a:xfrm>
            <a:off x="3438525" y="3940394"/>
            <a:ext cx="5314950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C, Contact Patch : 107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967FC8-B7F6-ED02-1FDC-161B92CA2121}"/>
              </a:ext>
            </a:extLst>
          </p:cNvPr>
          <p:cNvSpPr/>
          <p:nvPr/>
        </p:nvSpPr>
        <p:spPr>
          <a:xfrm>
            <a:off x="1289050" y="1696174"/>
            <a:ext cx="342900" cy="404422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D99877-2ED0-9320-41E2-BE7E359EBF82}"/>
              </a:ext>
            </a:extLst>
          </p:cNvPr>
          <p:cNvSpPr/>
          <p:nvPr/>
        </p:nvSpPr>
        <p:spPr>
          <a:xfrm>
            <a:off x="10100595" y="1696174"/>
            <a:ext cx="342900" cy="404422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46;p3">
            <a:extLst>
              <a:ext uri="{FF2B5EF4-FFF2-40B4-BE49-F238E27FC236}">
                <a16:creationId xmlns:a16="http://schemas.microsoft.com/office/drawing/2014/main" id="{553372E5-58D2-FC30-C4EB-E2A882FA2B10}"/>
              </a:ext>
            </a:extLst>
          </p:cNvPr>
          <p:cNvSpPr txBox="1">
            <a:spLocks/>
          </p:cNvSpPr>
          <p:nvPr/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30km/h</a:t>
            </a:r>
          </a:p>
        </p:txBody>
      </p:sp>
    </p:spTree>
    <p:extLst>
      <p:ext uri="{BB962C8B-B14F-4D97-AF65-F5344CB8AC3E}">
        <p14:creationId xmlns:p14="http://schemas.microsoft.com/office/powerpoint/2010/main" val="386328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Setting the contact patch signal expectation range using P33V_MON</a:t>
            </a:r>
          </a:p>
        </p:txBody>
      </p:sp>
      <p:sp>
        <p:nvSpPr>
          <p:cNvPr id="6" name="Google Shape;46;p3">
            <a:extLst>
              <a:ext uri="{FF2B5EF4-FFF2-40B4-BE49-F238E27FC236}">
                <a16:creationId xmlns:a16="http://schemas.microsoft.com/office/drawing/2014/main" id="{5D938332-C154-040A-B5A4-4A897DC2B25D}"/>
              </a:ext>
            </a:extLst>
          </p:cNvPr>
          <p:cNvSpPr txBox="1">
            <a:spLocks/>
          </p:cNvSpPr>
          <p:nvPr/>
        </p:nvSpPr>
        <p:spPr>
          <a:xfrm>
            <a:off x="770792" y="1442174"/>
            <a:ext cx="10640157" cy="478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각 시험에서 수집된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P33V_MON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을 최소값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0,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최대값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로 </a:t>
            </a:r>
            <a:r>
              <a:rPr lang="en-US" altLang="ko-KR" sz="1600" b="1" dirty="0" err="1">
                <a:latin typeface="Helvetica Neue"/>
                <a:ea typeface="Helvetica Neue"/>
                <a:cs typeface="Helvetica Neue"/>
                <a:sym typeface="Helvetica Neue"/>
              </a:rPr>
              <a:t>MinMax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 Scaling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(P33V_MON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피크 검출 시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전압 크기에 대한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dependency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없애기 위함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0~1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사이에 분포하는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P33V_MON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피크 검출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피크는 적어도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0.2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이상이어야 함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Peak Threshold = 0.2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검출된 피크를 사용하여 차량에 부착된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프로파일러의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위치 대비 타이어 내부 센서가 위치하는 각도에 대해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초기 피크를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도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후기 피크를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360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도로 가정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하고 그 사이의 샘플 수만큼 나누어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한 샘플이 측정되는 순간 센서가 위치하는 각도를 계산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신호가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포함되어있을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것이라 예상되는 각도 범위를 지정하고 데이터를 토대로 검증</a:t>
            </a:r>
            <a:b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현재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스타렉스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차량 기준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Front Tire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각도 범위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: 0°~150°, Rear Tire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각도 범위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: 120°~ 270°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로 설정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lang="en-US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그림 7" descr="차량, 육상 차량, 바퀴, 타이어이(가) 표시된 사진&#10;&#10;자동 생성된 설명">
            <a:extLst>
              <a:ext uri="{FF2B5EF4-FFF2-40B4-BE49-F238E27FC236}">
                <a16:creationId xmlns:a16="http://schemas.microsoft.com/office/drawing/2014/main" id="{DAEBE62F-9F69-BCA0-DDC7-3002A4A2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3" b="17292"/>
          <a:stretch/>
        </p:blipFill>
        <p:spPr>
          <a:xfrm>
            <a:off x="2790825" y="3879192"/>
            <a:ext cx="6610350" cy="2349774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CD1AAB1A-8DEB-25B4-A438-74E5D53583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alphaModFix amt="40000"/>
          </a:blip>
          <a:stretch>
            <a:fillRect/>
          </a:stretch>
        </p:blipFill>
        <p:spPr>
          <a:xfrm rot="18743749">
            <a:off x="7791502" y="5293002"/>
            <a:ext cx="722580" cy="722580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A4EEC5EE-02BA-965C-2586-023BA894E7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alphaModFix amt="40000"/>
          </a:blip>
          <a:stretch>
            <a:fillRect/>
          </a:stretch>
        </p:blipFill>
        <p:spPr>
          <a:xfrm rot="12129800">
            <a:off x="4095802" y="5398835"/>
            <a:ext cx="722580" cy="722580"/>
          </a:xfrm>
          <a:prstGeom prst="rect">
            <a:avLst/>
          </a:prstGeom>
        </p:spPr>
      </p:pic>
      <p:sp>
        <p:nvSpPr>
          <p:cNvPr id="13" name="부분 원형 12">
            <a:extLst>
              <a:ext uri="{FF2B5EF4-FFF2-40B4-BE49-F238E27FC236}">
                <a16:creationId xmlns:a16="http://schemas.microsoft.com/office/drawing/2014/main" id="{1B1B7989-C5E1-460A-A2AD-63D73DB47B63}"/>
              </a:ext>
            </a:extLst>
          </p:cNvPr>
          <p:cNvSpPr/>
          <p:nvPr/>
        </p:nvSpPr>
        <p:spPr>
          <a:xfrm rot="20096098">
            <a:off x="7879943" y="5379570"/>
            <a:ext cx="545695" cy="536340"/>
          </a:xfrm>
          <a:prstGeom prst="pie">
            <a:avLst>
              <a:gd name="adj1" fmla="val 0"/>
              <a:gd name="adj2" fmla="val 9435431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부분 원형 13">
            <a:extLst>
              <a:ext uri="{FF2B5EF4-FFF2-40B4-BE49-F238E27FC236}">
                <a16:creationId xmlns:a16="http://schemas.microsoft.com/office/drawing/2014/main" id="{F147D3DE-8309-4575-2828-8D6F60841275}"/>
              </a:ext>
            </a:extLst>
          </p:cNvPr>
          <p:cNvSpPr/>
          <p:nvPr/>
        </p:nvSpPr>
        <p:spPr>
          <a:xfrm rot="20096098">
            <a:off x="4173926" y="5491955"/>
            <a:ext cx="545695" cy="536340"/>
          </a:xfrm>
          <a:prstGeom prst="pie">
            <a:avLst>
              <a:gd name="adj1" fmla="val 0"/>
              <a:gd name="adj2" fmla="val 9435431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44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62D8E6-A11E-3142-D48C-9D5E0B649A87}"/>
              </a:ext>
            </a:extLst>
          </p:cNvPr>
          <p:cNvCxnSpPr>
            <a:cxnSpLocks/>
          </p:cNvCxnSpPr>
          <p:nvPr/>
        </p:nvCxnSpPr>
        <p:spPr>
          <a:xfrm>
            <a:off x="800100" y="3638550"/>
            <a:ext cx="10591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6;p3">
            <a:extLst>
              <a:ext uri="{FF2B5EF4-FFF2-40B4-BE49-F238E27FC236}">
                <a16:creationId xmlns:a16="http://schemas.microsoft.com/office/drawing/2014/main" id="{348DABBE-148D-E924-94E4-A6469CA01070}"/>
              </a:ext>
            </a:extLst>
          </p:cNvPr>
          <p:cNvSpPr txBox="1">
            <a:spLocks/>
          </p:cNvSpPr>
          <p:nvPr/>
        </p:nvSpPr>
        <p:spPr>
          <a:xfrm>
            <a:off x="3438525" y="1238739"/>
            <a:ext cx="5314950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A, Contact Patch : 145</a:t>
            </a:r>
          </a:p>
        </p:txBody>
      </p:sp>
      <p:sp>
        <p:nvSpPr>
          <p:cNvPr id="24" name="Google Shape;46;p3">
            <a:extLst>
              <a:ext uri="{FF2B5EF4-FFF2-40B4-BE49-F238E27FC236}">
                <a16:creationId xmlns:a16="http://schemas.microsoft.com/office/drawing/2014/main" id="{FCDAEDE5-10A8-B21C-0527-A051C7A64522}"/>
              </a:ext>
            </a:extLst>
          </p:cNvPr>
          <p:cNvSpPr txBox="1">
            <a:spLocks/>
          </p:cNvSpPr>
          <p:nvPr/>
        </p:nvSpPr>
        <p:spPr>
          <a:xfrm>
            <a:off x="3438525" y="3940394"/>
            <a:ext cx="5314950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C, Contact Patch : 147</a:t>
            </a:r>
          </a:p>
        </p:txBody>
      </p:sp>
      <p:sp>
        <p:nvSpPr>
          <p:cNvPr id="29" name="Google Shape;46;p3">
            <a:extLst>
              <a:ext uri="{FF2B5EF4-FFF2-40B4-BE49-F238E27FC236}">
                <a16:creationId xmlns:a16="http://schemas.microsoft.com/office/drawing/2014/main" id="{553372E5-58D2-FC30-C4EB-E2A882FA2B10}"/>
              </a:ext>
            </a:extLst>
          </p:cNvPr>
          <p:cNvSpPr txBox="1">
            <a:spLocks/>
          </p:cNvSpPr>
          <p:nvPr/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70km/h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B0E8E3-7012-A3D7-ED7B-6C0A3DEE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4" r="27140"/>
          <a:stretch/>
        </p:blipFill>
        <p:spPr>
          <a:xfrm>
            <a:off x="770793" y="1645079"/>
            <a:ext cx="4507706" cy="18829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A864F-2534-3AAA-F5A1-91A96E17A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6" r="26212"/>
          <a:stretch/>
        </p:blipFill>
        <p:spPr>
          <a:xfrm>
            <a:off x="6913503" y="1608835"/>
            <a:ext cx="4679157" cy="19192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5C7CF1-6E37-60C6-303B-0A5D303EBF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64" r="46013" b="33800"/>
          <a:stretch/>
        </p:blipFill>
        <p:spPr>
          <a:xfrm>
            <a:off x="885093" y="4258249"/>
            <a:ext cx="4183854" cy="190934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967FC8-B7F6-ED02-1FDC-161B92CA2121}"/>
              </a:ext>
            </a:extLst>
          </p:cNvPr>
          <p:cNvSpPr/>
          <p:nvPr/>
        </p:nvSpPr>
        <p:spPr>
          <a:xfrm>
            <a:off x="2749550" y="1696174"/>
            <a:ext cx="342900" cy="427917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B5A0D7-3E6E-BAAC-8C02-B42B60BEF8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44" r="46460" b="33341"/>
          <a:stretch/>
        </p:blipFill>
        <p:spPr>
          <a:xfrm>
            <a:off x="7227949" y="4274845"/>
            <a:ext cx="4160897" cy="186745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D99877-2ED0-9320-41E2-BE7E359EBF82}"/>
              </a:ext>
            </a:extLst>
          </p:cNvPr>
          <p:cNvSpPr/>
          <p:nvPr/>
        </p:nvSpPr>
        <p:spPr>
          <a:xfrm>
            <a:off x="9136947" y="1696174"/>
            <a:ext cx="342900" cy="404422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595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B8C69E0-763E-24EA-4AA2-365D88CB1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33" b="33341"/>
          <a:stretch/>
        </p:blipFill>
        <p:spPr>
          <a:xfrm>
            <a:off x="2144045" y="4397829"/>
            <a:ext cx="7457155" cy="1877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9E7AB5-32FD-F4FD-2BA5-E352E4CA0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029" y="1631400"/>
            <a:ext cx="7897944" cy="1753150"/>
          </a:xfrm>
          <a:prstGeom prst="rect">
            <a:avLst/>
          </a:prstGeom>
        </p:spPr>
      </p:pic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62D8E6-A11E-3142-D48C-9D5E0B649A87}"/>
              </a:ext>
            </a:extLst>
          </p:cNvPr>
          <p:cNvCxnSpPr>
            <a:cxnSpLocks/>
          </p:cNvCxnSpPr>
          <p:nvPr/>
        </p:nvCxnSpPr>
        <p:spPr>
          <a:xfrm>
            <a:off x="800100" y="3638550"/>
            <a:ext cx="10591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6;p3">
            <a:extLst>
              <a:ext uri="{FF2B5EF4-FFF2-40B4-BE49-F238E27FC236}">
                <a16:creationId xmlns:a16="http://schemas.microsoft.com/office/drawing/2014/main" id="{348DABBE-148D-E924-94E4-A6469CA01070}"/>
              </a:ext>
            </a:extLst>
          </p:cNvPr>
          <p:cNvSpPr txBox="1">
            <a:spLocks/>
          </p:cNvSpPr>
          <p:nvPr/>
        </p:nvSpPr>
        <p:spPr>
          <a:xfrm>
            <a:off x="3438525" y="1238739"/>
            <a:ext cx="5314950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A, Contact Patch : 129</a:t>
            </a:r>
          </a:p>
        </p:txBody>
      </p:sp>
      <p:sp>
        <p:nvSpPr>
          <p:cNvPr id="24" name="Google Shape;46;p3">
            <a:extLst>
              <a:ext uri="{FF2B5EF4-FFF2-40B4-BE49-F238E27FC236}">
                <a16:creationId xmlns:a16="http://schemas.microsoft.com/office/drawing/2014/main" id="{FCDAEDE5-10A8-B21C-0527-A051C7A64522}"/>
              </a:ext>
            </a:extLst>
          </p:cNvPr>
          <p:cNvSpPr txBox="1">
            <a:spLocks/>
          </p:cNvSpPr>
          <p:nvPr/>
        </p:nvSpPr>
        <p:spPr>
          <a:xfrm>
            <a:off x="3438525" y="3940394"/>
            <a:ext cx="5314950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C, Contact Patch : 130</a:t>
            </a:r>
          </a:p>
        </p:txBody>
      </p:sp>
      <p:sp>
        <p:nvSpPr>
          <p:cNvPr id="29" name="Google Shape;46;p3">
            <a:extLst>
              <a:ext uri="{FF2B5EF4-FFF2-40B4-BE49-F238E27FC236}">
                <a16:creationId xmlns:a16="http://schemas.microsoft.com/office/drawing/2014/main" id="{553372E5-58D2-FC30-C4EB-E2A882FA2B10}"/>
              </a:ext>
            </a:extLst>
          </p:cNvPr>
          <p:cNvSpPr txBox="1">
            <a:spLocks/>
          </p:cNvSpPr>
          <p:nvPr/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90km/h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967FC8-B7F6-ED02-1FDC-161B92CA2121}"/>
              </a:ext>
            </a:extLst>
          </p:cNvPr>
          <p:cNvSpPr/>
          <p:nvPr/>
        </p:nvSpPr>
        <p:spPr>
          <a:xfrm>
            <a:off x="3042353" y="1696174"/>
            <a:ext cx="342900" cy="427917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64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9CCF22B-3622-51C8-1427-6B3176679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33" b="33341"/>
          <a:stretch/>
        </p:blipFill>
        <p:spPr>
          <a:xfrm>
            <a:off x="2147028" y="4397829"/>
            <a:ext cx="7714522" cy="1942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55FB27-99ED-F091-7606-047E7123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028" y="1631400"/>
            <a:ext cx="7897944" cy="1753150"/>
          </a:xfrm>
          <a:prstGeom prst="rect">
            <a:avLst/>
          </a:prstGeom>
        </p:spPr>
      </p:pic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62D8E6-A11E-3142-D48C-9D5E0B649A87}"/>
              </a:ext>
            </a:extLst>
          </p:cNvPr>
          <p:cNvCxnSpPr>
            <a:cxnSpLocks/>
          </p:cNvCxnSpPr>
          <p:nvPr/>
        </p:nvCxnSpPr>
        <p:spPr>
          <a:xfrm>
            <a:off x="800100" y="3638550"/>
            <a:ext cx="10591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6;p3">
            <a:extLst>
              <a:ext uri="{FF2B5EF4-FFF2-40B4-BE49-F238E27FC236}">
                <a16:creationId xmlns:a16="http://schemas.microsoft.com/office/drawing/2014/main" id="{348DABBE-148D-E924-94E4-A6469CA01070}"/>
              </a:ext>
            </a:extLst>
          </p:cNvPr>
          <p:cNvSpPr txBox="1">
            <a:spLocks/>
          </p:cNvSpPr>
          <p:nvPr/>
        </p:nvSpPr>
        <p:spPr>
          <a:xfrm>
            <a:off x="3438525" y="1238739"/>
            <a:ext cx="5314950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A, Contact Patch : 122</a:t>
            </a:r>
          </a:p>
        </p:txBody>
      </p:sp>
      <p:sp>
        <p:nvSpPr>
          <p:cNvPr id="24" name="Google Shape;46;p3">
            <a:extLst>
              <a:ext uri="{FF2B5EF4-FFF2-40B4-BE49-F238E27FC236}">
                <a16:creationId xmlns:a16="http://schemas.microsoft.com/office/drawing/2014/main" id="{FCDAEDE5-10A8-B21C-0527-A051C7A64522}"/>
              </a:ext>
            </a:extLst>
          </p:cNvPr>
          <p:cNvSpPr txBox="1">
            <a:spLocks/>
          </p:cNvSpPr>
          <p:nvPr/>
        </p:nvSpPr>
        <p:spPr>
          <a:xfrm>
            <a:off x="3438525" y="3940394"/>
            <a:ext cx="5314950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Test C, Contact Patch : 124</a:t>
            </a:r>
          </a:p>
        </p:txBody>
      </p:sp>
      <p:sp>
        <p:nvSpPr>
          <p:cNvPr id="29" name="Google Shape;46;p3">
            <a:extLst>
              <a:ext uri="{FF2B5EF4-FFF2-40B4-BE49-F238E27FC236}">
                <a16:creationId xmlns:a16="http://schemas.microsoft.com/office/drawing/2014/main" id="{553372E5-58D2-FC30-C4EB-E2A882FA2B10}"/>
              </a:ext>
            </a:extLst>
          </p:cNvPr>
          <p:cNvSpPr txBox="1">
            <a:spLocks/>
          </p:cNvSpPr>
          <p:nvPr/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110km/h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967FC8-B7F6-ED02-1FDC-161B92CA2121}"/>
              </a:ext>
            </a:extLst>
          </p:cNvPr>
          <p:cNvSpPr/>
          <p:nvPr/>
        </p:nvSpPr>
        <p:spPr>
          <a:xfrm>
            <a:off x="2845501" y="1696174"/>
            <a:ext cx="900997" cy="4279176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230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Report 3.</a:t>
            </a: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D5BF9EEB-68C1-5BF6-9113-1ABBDD970B58}"/>
              </a:ext>
            </a:extLst>
          </p:cNvPr>
          <p:cNvSpPr txBox="1">
            <a:spLocks/>
          </p:cNvSpPr>
          <p:nvPr/>
        </p:nvSpPr>
        <p:spPr>
          <a:xfrm>
            <a:off x="770792" y="1442174"/>
            <a:ext cx="10640157" cy="478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Test A, C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Low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Freq Range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설정에 따라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추출 결과는 미세하게 다름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Low Freq Range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 대한 결정 방식 자체는 주관적 기준인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보다 통계적 기준인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 더 옳은 결정일 것으로 예상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※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해당 결과로만 봤을 때는 어떤 파라미터가 더 좋다고 판단하기 어려우며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각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Low Freq Range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 범위에서 적합한</a:t>
            </a:r>
            <a:b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Ratio Threshold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를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Fine-Tuning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하는 분석이 </a:t>
            </a:r>
            <a:r>
              <a:rPr lang="ko-KR" altLang="en-US" sz="1600" b="1" dirty="0" err="1">
                <a:latin typeface="Helvetica Neue"/>
                <a:ea typeface="Helvetica Neue"/>
                <a:cs typeface="Helvetica Neue"/>
                <a:sym typeface="Helvetica Neue"/>
              </a:rPr>
              <a:t>필요해보임</a:t>
            </a:r>
            <a:endParaRPr lang="en-US" altLang="ko-KR" sz="1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Test B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이론 상으로 생각하던 볼록한 저주파 신호 범위에 비해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Peak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 해당하는 주파수 위치는 상대적으로 더 작음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이에 따라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Test B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조건에서도 적합한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Ratio Threshold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를 설정해야 비교 가능할 것으로 판단됨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41847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Ratio Threshold Test</a:t>
            </a:r>
          </a:p>
        </p:txBody>
      </p:sp>
      <p:sp>
        <p:nvSpPr>
          <p:cNvPr id="5" name="Google Shape;46;p3">
            <a:extLst>
              <a:ext uri="{FF2B5EF4-FFF2-40B4-BE49-F238E27FC236}">
                <a16:creationId xmlns:a16="http://schemas.microsoft.com/office/drawing/2014/main" id="{2019C9DA-0929-01ED-8B93-D992243B0CE3}"/>
              </a:ext>
            </a:extLst>
          </p:cNvPr>
          <p:cNvSpPr txBox="1">
            <a:spLocks/>
          </p:cNvSpPr>
          <p:nvPr/>
        </p:nvSpPr>
        <p:spPr>
          <a:xfrm>
            <a:off x="770792" y="1512511"/>
            <a:ext cx="10640157" cy="80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앞선 시험의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Test A, B, C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조건에서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Ratio Threshold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를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0.05 ~ 0.95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범위에서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0.05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씩 변경하였을 때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알고리즘에 의해 출력되는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수 파악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778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52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Ratio Threshold Test (Test A, Row Freq Range : </a:t>
            </a:r>
            <a:r>
              <a:rPr lang="en-US" altLang="ko-KR" sz="2000" dirty="0"/>
              <a:t>Speed x 0.5 + 80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5" name="Google Shape;46;p3">
            <a:extLst>
              <a:ext uri="{FF2B5EF4-FFF2-40B4-BE49-F238E27FC236}">
                <a16:creationId xmlns:a16="http://schemas.microsoft.com/office/drawing/2014/main" id="{36E3E7C1-7C4B-7F3F-CCF4-3149603F84E6}"/>
              </a:ext>
            </a:extLst>
          </p:cNvPr>
          <p:cNvSpPr txBox="1">
            <a:spLocks/>
          </p:cNvSpPr>
          <p:nvPr/>
        </p:nvSpPr>
        <p:spPr>
          <a:xfrm>
            <a:off x="770792" y="5056585"/>
            <a:ext cx="10640157" cy="80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Ratio Threshold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설정에 따라 알고리즘에 의해 계산되는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수 확인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B3A66-418B-D5CC-B8DA-341E697B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97" y="1801417"/>
            <a:ext cx="6510338" cy="3255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648C10-F40B-159C-A052-7D66B8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66" y="1801416"/>
            <a:ext cx="4250531" cy="32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17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Ratio Threshold Test (Test A, Row Freq Range : </a:t>
            </a:r>
            <a:r>
              <a:rPr lang="en-US" altLang="ko-KR" sz="2000" dirty="0"/>
              <a:t>Speed x 0.5 + 80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C41F46F-0F34-E0A6-D031-71D4FCC4B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809233"/>
              </p:ext>
            </p:extLst>
          </p:nvPr>
        </p:nvGraphicFramePr>
        <p:xfrm>
          <a:off x="832706" y="1564483"/>
          <a:ext cx="10868026" cy="338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4139715668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660868238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13882386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662627584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10840819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692565684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468153848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96459224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44187871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43022422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401565417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59399695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4190896269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236173787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8448777"/>
                    </a:ext>
                  </a:extLst>
                </a:gridCol>
                <a:gridCol w="511661">
                  <a:extLst>
                    <a:ext uri="{9D8B030D-6E8A-4147-A177-3AD203B41FA5}">
                      <a16:colId xmlns:a16="http://schemas.microsoft.com/office/drawing/2014/main" val="3223029685"/>
                    </a:ext>
                  </a:extLst>
                </a:gridCol>
                <a:gridCol w="523390">
                  <a:extLst>
                    <a:ext uri="{9D8B030D-6E8A-4147-A177-3AD203B41FA5}">
                      <a16:colId xmlns:a16="http://schemas.microsoft.com/office/drawing/2014/main" val="1394403153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632597496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79957801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654380177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808621111"/>
                    </a:ext>
                  </a:extLst>
                </a:gridCol>
              </a:tblGrid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123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6877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07829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213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85343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99650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763" marR="5763" marT="5763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019253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3" marR="5763" marT="5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</a:t>
                      </a:r>
                    </a:p>
                  </a:txBody>
                  <a:tcPr marL="5763" marR="5763" marT="5763" marB="0" anchor="ctr">
                    <a:lnL w="12700" cmpd="sng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ref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77706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2FEB725-B20D-DF0B-5047-803B73F0ED3E}"/>
              </a:ext>
            </a:extLst>
          </p:cNvPr>
          <p:cNvSpPr txBox="1"/>
          <p:nvPr/>
        </p:nvSpPr>
        <p:spPr>
          <a:xfrm>
            <a:off x="5303731" y="4948717"/>
            <a:ext cx="192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Ratio</a:t>
            </a:r>
            <a:r>
              <a:rPr lang="ko-KR" altLang="en-US" b="1" dirty="0"/>
              <a:t> </a:t>
            </a:r>
            <a:r>
              <a:rPr lang="en-US" altLang="ko-KR" b="1" dirty="0"/>
              <a:t>Threshold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958B-6EDE-55C8-E0CE-8D91988D56F3}"/>
              </a:ext>
            </a:extLst>
          </p:cNvPr>
          <p:cNvSpPr txBox="1"/>
          <p:nvPr/>
        </p:nvSpPr>
        <p:spPr>
          <a:xfrm rot="16200000">
            <a:off x="-195298" y="307193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Speed (km/h)</a:t>
            </a:r>
            <a:endParaRPr lang="ko-KR" altLang="en-US" b="1" dirty="0"/>
          </a:p>
        </p:txBody>
      </p:sp>
      <p:sp>
        <p:nvSpPr>
          <p:cNvPr id="6" name="Google Shape;46;p3">
            <a:extLst>
              <a:ext uri="{FF2B5EF4-FFF2-40B4-BE49-F238E27FC236}">
                <a16:creationId xmlns:a16="http://schemas.microsoft.com/office/drawing/2014/main" id="{17C90979-ADA5-274D-3DC9-653ECC1B681F}"/>
              </a:ext>
            </a:extLst>
          </p:cNvPr>
          <p:cNvSpPr txBox="1">
            <a:spLocks/>
          </p:cNvSpPr>
          <p:nvPr/>
        </p:nvSpPr>
        <p:spPr>
          <a:xfrm>
            <a:off x="770792" y="5542189"/>
            <a:ext cx="10640157" cy="80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Reference Contact Patch Count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와 비교하였을 때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Ratio Threshold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가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0.6~0.7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일 때가 가장 이상적으로 보임</a:t>
            </a:r>
            <a:endParaRPr lang="en-US" altLang="ko-KR" sz="16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실제 알고리즘 적용 결과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검출 구간 확인을 통해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이지만 검출하지 못한 부분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Contact Patch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 아니지만 도로의 단차에 의해 잘못 계산된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Expectation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검출된 부분에 대한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확인 필요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6821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52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Ratio Threshold Test (Test B, Row Freq Range : </a:t>
            </a:r>
            <a:r>
              <a:rPr lang="en-US" altLang="ko-KR" sz="2000" dirty="0"/>
              <a:t>Speed x 0.69 + 5.09, Peak Index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DD2480-23BC-7529-A75F-75BF908B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6" y="1793222"/>
            <a:ext cx="4250531" cy="32633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A4628F-B08E-0F46-1F26-8BB2097BA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709" y="1793222"/>
            <a:ext cx="6526726" cy="326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3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Ratio Threshold Test (Test B, Row Freq Range : </a:t>
            </a:r>
            <a:r>
              <a:rPr lang="en-US" altLang="ko-KR" sz="2000" dirty="0"/>
              <a:t>Speed x 0.69 + 5.09, Peak Index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C41F46F-0F34-E0A6-D031-71D4FCC4B93D}"/>
              </a:ext>
            </a:extLst>
          </p:cNvPr>
          <p:cNvGraphicFramePr>
            <a:graphicFrameLocks noGrp="1"/>
          </p:cNvGraphicFramePr>
          <p:nvPr/>
        </p:nvGraphicFramePr>
        <p:xfrm>
          <a:off x="832706" y="1564483"/>
          <a:ext cx="10868026" cy="338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525">
                  <a:extLst>
                    <a:ext uri="{9D8B030D-6E8A-4147-A177-3AD203B41FA5}">
                      <a16:colId xmlns:a16="http://schemas.microsoft.com/office/drawing/2014/main" val="4139715668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660868238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13882386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662627584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10840819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692565684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468153848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96459224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44187871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43022422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401565417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59399695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4190896269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236173787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8448777"/>
                    </a:ext>
                  </a:extLst>
                </a:gridCol>
                <a:gridCol w="511661">
                  <a:extLst>
                    <a:ext uri="{9D8B030D-6E8A-4147-A177-3AD203B41FA5}">
                      <a16:colId xmlns:a16="http://schemas.microsoft.com/office/drawing/2014/main" val="3223029685"/>
                    </a:ext>
                  </a:extLst>
                </a:gridCol>
                <a:gridCol w="523390">
                  <a:extLst>
                    <a:ext uri="{9D8B030D-6E8A-4147-A177-3AD203B41FA5}">
                      <a16:colId xmlns:a16="http://schemas.microsoft.com/office/drawing/2014/main" val="1394403153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632597496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79957801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654380177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808621111"/>
                    </a:ext>
                  </a:extLst>
                </a:gridCol>
              </a:tblGrid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763" marR="5763" marT="5763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123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6877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07829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213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85343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99650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763" marR="5763" marT="5763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5763" marR="5763" marT="5763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763" marR="5763" marT="576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019253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63" marR="5763" marT="5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</a:t>
                      </a:r>
                    </a:p>
                  </a:txBody>
                  <a:tcPr marL="5763" marR="5763" marT="5763" marB="0" anchor="ctr">
                    <a:lnL w="12700" cmpd="sng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</a:t>
                      </a:r>
                    </a:p>
                  </a:txBody>
                  <a:tcPr marL="5763" marR="5763" marT="5763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ref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77706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2FEB725-B20D-DF0B-5047-803B73F0ED3E}"/>
              </a:ext>
            </a:extLst>
          </p:cNvPr>
          <p:cNvSpPr txBox="1"/>
          <p:nvPr/>
        </p:nvSpPr>
        <p:spPr>
          <a:xfrm>
            <a:off x="5303731" y="4948717"/>
            <a:ext cx="192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Ratio</a:t>
            </a:r>
            <a:r>
              <a:rPr lang="ko-KR" altLang="en-US" b="1" dirty="0"/>
              <a:t> </a:t>
            </a:r>
            <a:r>
              <a:rPr lang="en-US" altLang="ko-KR" b="1" dirty="0"/>
              <a:t>Threshold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958B-6EDE-55C8-E0CE-8D91988D56F3}"/>
              </a:ext>
            </a:extLst>
          </p:cNvPr>
          <p:cNvSpPr txBox="1"/>
          <p:nvPr/>
        </p:nvSpPr>
        <p:spPr>
          <a:xfrm rot="16200000">
            <a:off x="-195298" y="307193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Speed (km/h)</a:t>
            </a:r>
            <a:endParaRPr lang="ko-KR" altLang="en-US" b="1" dirty="0"/>
          </a:p>
        </p:txBody>
      </p:sp>
      <p:sp>
        <p:nvSpPr>
          <p:cNvPr id="6" name="Google Shape;46;p3">
            <a:extLst>
              <a:ext uri="{FF2B5EF4-FFF2-40B4-BE49-F238E27FC236}">
                <a16:creationId xmlns:a16="http://schemas.microsoft.com/office/drawing/2014/main" id="{17C90979-ADA5-274D-3DC9-653ECC1B681F}"/>
              </a:ext>
            </a:extLst>
          </p:cNvPr>
          <p:cNvSpPr txBox="1">
            <a:spLocks/>
          </p:cNvSpPr>
          <p:nvPr/>
        </p:nvSpPr>
        <p:spPr>
          <a:xfrm>
            <a:off x="770792" y="5542189"/>
            <a:ext cx="10640157" cy="80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Row Freq Range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Test A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와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 비해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상대적으로 많이 좁은 구간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이기에 해당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Row Freq Range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에 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대해서는 </a:t>
            </a:r>
            <a:r>
              <a:rPr lang="en-US" altLang="ko-KR" sz="1600" b="1" dirty="0">
                <a:latin typeface="Helvetica Neue"/>
                <a:ea typeface="Helvetica Neue"/>
                <a:cs typeface="Helvetica Neue"/>
                <a:sym typeface="Helvetica Neue"/>
              </a:rPr>
              <a:t>Ratio Threshold</a:t>
            </a:r>
            <a:r>
              <a:rPr lang="ko-KR" alt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를 더 조밀하게 구분할 필요가 있음</a:t>
            </a:r>
            <a:endParaRPr lang="en-US" altLang="ko-KR" sz="16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4C42-484F-49C4-DCA7-B767B51BB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643005"/>
              </p:ext>
            </p:extLst>
          </p:nvPr>
        </p:nvGraphicFramePr>
        <p:xfrm>
          <a:off x="832709" y="1577955"/>
          <a:ext cx="10868025" cy="3384232"/>
        </p:xfrm>
        <a:graphic>
          <a:graphicData uri="http://schemas.openxmlformats.org/drawingml/2006/table">
            <a:tbl>
              <a:tblPr/>
              <a:tblGrid>
                <a:gridCol w="517525">
                  <a:extLst>
                    <a:ext uri="{9D8B030D-6E8A-4147-A177-3AD203B41FA5}">
                      <a16:colId xmlns:a16="http://schemas.microsoft.com/office/drawing/2014/main" val="159040583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414401799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4013661962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843816809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760992386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942326469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834056299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662742897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20450223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298896869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220808644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43174581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4024843788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53459382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606565902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4184279499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54117941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46299511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3816728089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1216365776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6789262"/>
                    </a:ext>
                  </a:extLst>
                </a:gridCol>
              </a:tblGrid>
              <a:tr h="482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36398"/>
                  </a:ext>
                </a:extLst>
              </a:tr>
              <a:tr h="4914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559906"/>
                  </a:ext>
                </a:extLst>
              </a:tr>
              <a:tr h="482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276916"/>
                  </a:ext>
                </a:extLst>
              </a:tr>
              <a:tr h="482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269539"/>
                  </a:ext>
                </a:extLst>
              </a:tr>
              <a:tr h="482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78213"/>
                  </a:ext>
                </a:extLst>
              </a:tr>
              <a:tr h="4821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557120"/>
                  </a:ext>
                </a:extLst>
              </a:tr>
              <a:tr h="482137"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15" marR="4815" marT="481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</a:t>
                      </a:r>
                    </a:p>
                  </a:txBody>
                  <a:tcPr marL="4815" marR="4815" marT="481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</a:t>
                      </a:r>
                    </a:p>
                  </a:txBody>
                  <a:tcPr marL="4815" marR="4815" marT="481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34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154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52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Ratio Threshold Test (Test C, Row Freq Range : </a:t>
            </a:r>
            <a:r>
              <a:rPr lang="en-US" altLang="ko-KR" sz="2000" dirty="0"/>
              <a:t>Speed x 2.08 + 15.27, Peak Index * 3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1122B2-C968-78A8-13A6-CC6953C0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5" y="1793221"/>
            <a:ext cx="4250531" cy="3263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701010-FBDD-1489-00C6-A4AEBE6F9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099" y="1801417"/>
            <a:ext cx="6510336" cy="32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Setting the contact patch signal expectation range using P33V_MON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F6B4CF-F314-00CA-71D3-F67A2F09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92" y="1574353"/>
            <a:ext cx="8597816" cy="42989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4FF79C-B680-8BF7-78AA-33D64A2D690E}"/>
              </a:ext>
            </a:extLst>
          </p:cNvPr>
          <p:cNvSpPr/>
          <p:nvPr/>
        </p:nvSpPr>
        <p:spPr>
          <a:xfrm>
            <a:off x="1730609" y="1841075"/>
            <a:ext cx="718019" cy="3320070"/>
          </a:xfrm>
          <a:prstGeom prst="rect">
            <a:avLst/>
          </a:prstGeom>
          <a:solidFill>
            <a:srgbClr val="0070C0">
              <a:alpha val="1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94955-A38B-5CDD-297D-849B9B04F0B1}"/>
              </a:ext>
            </a:extLst>
          </p:cNvPr>
          <p:cNvSpPr txBox="1"/>
          <p:nvPr/>
        </p:nvSpPr>
        <p:spPr>
          <a:xfrm>
            <a:off x="1888281" y="184107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Helvetica" panose="020B0604020202030204" pitchFamily="34" charset="0"/>
              </a:rPr>
              <a:t>(1)</a:t>
            </a:r>
            <a:endParaRPr lang="ko-KR" altLang="en-US" b="1" dirty="0">
              <a:solidFill>
                <a:srgbClr val="0070C0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4DBAD2-60E3-3611-1FEC-3874F3B3782F}"/>
              </a:ext>
            </a:extLst>
          </p:cNvPr>
          <p:cNvSpPr/>
          <p:nvPr/>
        </p:nvSpPr>
        <p:spPr>
          <a:xfrm>
            <a:off x="2963105" y="2091460"/>
            <a:ext cx="5579478" cy="499249"/>
          </a:xfrm>
          <a:prstGeom prst="rect">
            <a:avLst/>
          </a:prstGeom>
          <a:solidFill>
            <a:srgbClr val="0070C0">
              <a:alpha val="1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8EB9DB-FBEC-78D8-D958-8D58B5BD61FE}"/>
              </a:ext>
            </a:extLst>
          </p:cNvPr>
          <p:cNvSpPr txBox="1"/>
          <p:nvPr/>
        </p:nvSpPr>
        <p:spPr>
          <a:xfrm>
            <a:off x="5551507" y="209146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Helvetica" panose="020B0604020202030204" pitchFamily="34" charset="0"/>
              </a:rPr>
              <a:t>(2)</a:t>
            </a:r>
            <a:endParaRPr lang="ko-KR" altLang="en-US" b="1" dirty="0">
              <a:solidFill>
                <a:srgbClr val="0070C0"/>
              </a:solidFill>
              <a:latin typeface="Helvetica" panose="020B0604020202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48E7C-FFE2-C9AB-7355-0FFBDA03A91E}"/>
              </a:ext>
            </a:extLst>
          </p:cNvPr>
          <p:cNvSpPr/>
          <p:nvPr/>
        </p:nvSpPr>
        <p:spPr>
          <a:xfrm>
            <a:off x="3047998" y="4557476"/>
            <a:ext cx="1346032" cy="499249"/>
          </a:xfrm>
          <a:prstGeom prst="rect">
            <a:avLst/>
          </a:prstGeom>
          <a:solidFill>
            <a:srgbClr val="0070C0">
              <a:alpha val="1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C524B-1CA3-97C9-0309-E7D02F0243ED}"/>
              </a:ext>
            </a:extLst>
          </p:cNvPr>
          <p:cNvSpPr txBox="1"/>
          <p:nvPr/>
        </p:nvSpPr>
        <p:spPr>
          <a:xfrm>
            <a:off x="4043678" y="474894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Helvetica" panose="020B0604020202030204" pitchFamily="34" charset="0"/>
              </a:rPr>
              <a:t>(3)</a:t>
            </a:r>
            <a:endParaRPr lang="ko-KR" altLang="en-US" b="1" dirty="0">
              <a:solidFill>
                <a:srgbClr val="0070C0"/>
              </a:solidFill>
              <a:latin typeface="Helvetica" panose="020B0604020202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E9D7F-334C-E6BD-3DBB-412A7BC776CB}"/>
              </a:ext>
            </a:extLst>
          </p:cNvPr>
          <p:cNvSpPr/>
          <p:nvPr/>
        </p:nvSpPr>
        <p:spPr>
          <a:xfrm>
            <a:off x="3047998" y="1889056"/>
            <a:ext cx="566644" cy="3652576"/>
          </a:xfrm>
          <a:prstGeom prst="rect">
            <a:avLst/>
          </a:prstGeom>
          <a:solidFill>
            <a:srgbClr val="0070C0">
              <a:alpha val="1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D266A-9803-2F5F-FB86-E5F26FA76F2F}"/>
              </a:ext>
            </a:extLst>
          </p:cNvPr>
          <p:cNvSpPr txBox="1"/>
          <p:nvPr/>
        </p:nvSpPr>
        <p:spPr>
          <a:xfrm>
            <a:off x="3129983" y="5227719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Helvetica" panose="020B0604020202030204" pitchFamily="34" charset="0"/>
              </a:rPr>
              <a:t>(4)</a:t>
            </a:r>
            <a:endParaRPr lang="ko-KR" altLang="en-US" b="1" dirty="0">
              <a:solidFill>
                <a:srgbClr val="0070C0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426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Ratio Threshold Test (Test C, Row Freq Range : </a:t>
            </a:r>
            <a:r>
              <a:rPr lang="en-US" altLang="ko-KR" sz="2000" dirty="0"/>
              <a:t>Speed x 2.08 + 15.27 , Peak Index * 3</a:t>
            </a: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5" name="Google Shape;46;p3">
            <a:extLst>
              <a:ext uri="{FF2B5EF4-FFF2-40B4-BE49-F238E27FC236}">
                <a16:creationId xmlns:a16="http://schemas.microsoft.com/office/drawing/2014/main" id="{2019C9DA-0929-01ED-8B93-D992243B0CE3}"/>
              </a:ext>
            </a:extLst>
          </p:cNvPr>
          <p:cNvSpPr txBox="1">
            <a:spLocks/>
          </p:cNvSpPr>
          <p:nvPr/>
        </p:nvSpPr>
        <p:spPr>
          <a:xfrm>
            <a:off x="770792" y="5653938"/>
            <a:ext cx="10640157" cy="80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Test A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경우에는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가지 속도 조건 중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가지 모두에 동일하게 적용할 수 있는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Ratio Threshold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를 정의할 수 있었으나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, Test C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의 경우에는 하나의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Ratio Threshold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로 최대 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가지 조건에만 적용 </a:t>
            </a:r>
            <a:r>
              <a:rPr lang="ko-KR" altLang="en-US" sz="1600" dirty="0" err="1">
                <a:latin typeface="Helvetica Neue"/>
                <a:ea typeface="Helvetica Neue"/>
                <a:cs typeface="Helvetica Neue"/>
                <a:sym typeface="Helvetica Neue"/>
              </a:rPr>
              <a:t>가능해보임</a:t>
            </a: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600" dirty="0">
                <a:latin typeface="Helvetica Neue"/>
                <a:ea typeface="Helvetica Neue"/>
                <a:cs typeface="Helvetica Neue"/>
                <a:sym typeface="Helvetica Neue"/>
              </a:rPr>
              <a:t>Test A</a:t>
            </a:r>
            <a:r>
              <a:rPr lang="ko-KR" alt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와 마찬가지로 실제 알고리즘 결과 그래프 확인 필요</a:t>
            </a:r>
            <a:endParaRPr lang="en-US" altLang="ko-KR" sz="1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1DEEB6C-E4DD-42D7-F307-11FF40EBD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272487"/>
              </p:ext>
            </p:extLst>
          </p:nvPr>
        </p:nvGraphicFramePr>
        <p:xfrm>
          <a:off x="810595" y="1564482"/>
          <a:ext cx="10868046" cy="338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526">
                  <a:extLst>
                    <a:ext uri="{9D8B030D-6E8A-4147-A177-3AD203B41FA5}">
                      <a16:colId xmlns:a16="http://schemas.microsoft.com/office/drawing/2014/main" val="4139715668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1660868238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3138823861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2662627584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2108408195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3692565684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3468153848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296459224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3441878710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3430224221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4015654171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1593996951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4190896269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1236173787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28448777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3223029685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1394403153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632597496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799578015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3654380177"/>
                    </a:ext>
                  </a:extLst>
                </a:gridCol>
                <a:gridCol w="517526">
                  <a:extLst>
                    <a:ext uri="{9D8B030D-6E8A-4147-A177-3AD203B41FA5}">
                      <a16:colId xmlns:a16="http://schemas.microsoft.com/office/drawing/2014/main" val="1808621111"/>
                    </a:ext>
                  </a:extLst>
                </a:gridCol>
              </a:tblGrid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>
                          <a:solidFill>
                            <a:schemeClr val="tx1"/>
                          </a:solidFill>
                          <a:effectLst/>
                        </a:rPr>
                        <a:t>125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effectLst/>
                        </a:rPr>
                        <a:t>125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effectLst/>
                        </a:rPr>
                        <a:t>123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effectLst/>
                        </a:rPr>
                        <a:t>122</a:t>
                      </a:r>
                    </a:p>
                  </a:txBody>
                  <a:tcPr marL="46103" marR="46103" marT="23051" marB="2305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123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6877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130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effectLst/>
                        </a:rPr>
                        <a:t>123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07829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70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>
                          <a:effectLst/>
                        </a:rPr>
                        <a:t>146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146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145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effectLst/>
                        </a:rPr>
                        <a:t>133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213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120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119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118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114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109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effectLst/>
                        </a:rPr>
                        <a:t>79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185343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109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109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effectLst/>
                        </a:rPr>
                        <a:t>107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107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106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103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101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95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40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effectLst/>
                        </a:rPr>
                        <a:t>4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108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996508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46103" marR="46103" marT="23051" marB="23051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103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96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72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31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>
                          <a:effectLst/>
                        </a:rPr>
                        <a:t>16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>
                          <a:effectLst/>
                        </a:rPr>
                        <a:t>3</a:t>
                      </a:r>
                    </a:p>
                  </a:txBody>
                  <a:tcPr marL="46103" marR="46103" marT="23051" marB="2305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104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019253"/>
                  </a:ext>
                </a:extLst>
              </a:tr>
              <a:tr h="483462"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</a:endParaRPr>
                    </a:p>
                  </a:txBody>
                  <a:tcPr marL="46103" marR="46103" marT="23051" marB="2305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</a:p>
                  </a:txBody>
                  <a:tcPr marL="46103" marR="46103" marT="23051" marB="23051" anchor="ctr">
                    <a:lnL w="12700" cmpd="sng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0.10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0.15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0.20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0.25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>
                          <a:solidFill>
                            <a:schemeClr val="bg1"/>
                          </a:solidFill>
                          <a:effectLst/>
                        </a:rPr>
                        <a:t>0.30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0.35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>
                          <a:solidFill>
                            <a:schemeClr val="bg1"/>
                          </a:solidFill>
                          <a:effectLst/>
                        </a:rPr>
                        <a:t>0.40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0.45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0.50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0.55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0.60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0.65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0.70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0.80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0.85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0.90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0.95</a:t>
                      </a:r>
                    </a:p>
                  </a:txBody>
                  <a:tcPr marL="46103" marR="46103" marT="23051" marB="2305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</a:rPr>
                        <a:t>ref</a:t>
                      </a:r>
                    </a:p>
                  </a:txBody>
                  <a:tcPr marL="46103" marR="46103" marT="23051" marB="23051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7770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230049-989D-EF63-41A0-99764FC4545E}"/>
              </a:ext>
            </a:extLst>
          </p:cNvPr>
          <p:cNvSpPr txBox="1"/>
          <p:nvPr/>
        </p:nvSpPr>
        <p:spPr>
          <a:xfrm>
            <a:off x="5303731" y="4948717"/>
            <a:ext cx="192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Ratio</a:t>
            </a:r>
            <a:r>
              <a:rPr lang="ko-KR" altLang="en-US" b="1" dirty="0"/>
              <a:t> </a:t>
            </a:r>
            <a:r>
              <a:rPr lang="en-US" altLang="ko-KR" b="1" dirty="0"/>
              <a:t>Threshold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76441-CBD6-926E-3D54-8AE0EA60F94C}"/>
              </a:ext>
            </a:extLst>
          </p:cNvPr>
          <p:cNvSpPr txBox="1"/>
          <p:nvPr/>
        </p:nvSpPr>
        <p:spPr>
          <a:xfrm rot="16200000">
            <a:off x="-195298" y="307193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Speed (km/h)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5148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Report 4.</a:t>
            </a: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D5BF9EEB-68C1-5BF6-9113-1ABBDD970B58}"/>
              </a:ext>
            </a:extLst>
          </p:cNvPr>
          <p:cNvSpPr txBox="1">
            <a:spLocks/>
          </p:cNvSpPr>
          <p:nvPr/>
        </p:nvSpPr>
        <p:spPr>
          <a:xfrm>
            <a:off x="770792" y="1442174"/>
            <a:ext cx="10640157" cy="478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STFT 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기반 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추출 아이디어 도출 시에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저주파 볼록 신호의 범위를 가장 잘 특정한 기준은 </a:t>
            </a:r>
            <a:r>
              <a:rPr lang="en-US" altLang="ko-KR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C(Peak * 3) &gt; Test A(0.5 x + 80) &gt; Test B(Peak)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순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으로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실제 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Ratio Threshold Fine Tuning 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시 어떤 값일지는 </a:t>
            </a:r>
            <a:r>
              <a:rPr lang="ko-KR" altLang="en-US" sz="18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모르겠으나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특정한 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Ratio Threshold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를 사용하였을 때 더 많은 속도에 적용 가능한 경우 또한 </a:t>
            </a:r>
            <a:r>
              <a:rPr lang="en-US" altLang="ko-KR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 &gt; A &gt; B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순이라고 기대했으나 그렇지 않음</a:t>
            </a:r>
            <a:endParaRPr lang="en-US" altLang="ko-KR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AutoNum type="arabicPeriod"/>
            </a:pPr>
            <a:endParaRPr lang="en-US" altLang="ko-KR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위 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번 결과는 단순히 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Contact Patch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의 수와 알고리즘 검출 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Patch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의 수를</a:t>
            </a:r>
            <a:b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비교한 결과이기에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실제 </a:t>
            </a:r>
            <a:r>
              <a:rPr lang="en-US" altLang="ko-KR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검출 결과 그래프를 확인하여 검증 필요</a:t>
            </a:r>
            <a:endParaRPr lang="en-US" altLang="ko-KR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AutoNum type="arabicPeriod"/>
            </a:pPr>
            <a:endParaRPr lang="en-US" altLang="ko-KR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AutoNum type="arabicPeriod"/>
            </a:pP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번을 통해 알고리즘에 의해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검출할 수 없는 </a:t>
            </a:r>
            <a:r>
              <a:rPr lang="en-US" altLang="ko-KR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신호에 대한 특징 파악 필요</a:t>
            </a:r>
            <a:endParaRPr lang="en-US" altLang="ko-KR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5448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Future</a:t>
            </a:r>
          </a:p>
        </p:txBody>
      </p:sp>
      <p:sp>
        <p:nvSpPr>
          <p:cNvPr id="2" name="Google Shape;46;p3">
            <a:extLst>
              <a:ext uri="{FF2B5EF4-FFF2-40B4-BE49-F238E27FC236}">
                <a16:creationId xmlns:a16="http://schemas.microsoft.com/office/drawing/2014/main" id="{D5BF9EEB-68C1-5BF6-9113-1ABBDD970B58}"/>
              </a:ext>
            </a:extLst>
          </p:cNvPr>
          <p:cNvSpPr txBox="1">
            <a:spLocks/>
          </p:cNvSpPr>
          <p:nvPr/>
        </p:nvSpPr>
        <p:spPr>
          <a:xfrm>
            <a:off x="770792" y="1442174"/>
            <a:ext cx="10640157" cy="478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도로의 단차에 의해 발생하는 것으로 예상되는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잘못된 각도 범위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는 현재 주파수 분석 기반 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Patch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검출 알고리즘에 큰 영향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을 미치기에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알고리즘 적용 전에 문제를 검출하고 무시하여 처리할 수 있도록 구현</a:t>
            </a:r>
            <a:endParaRPr lang="en-US" altLang="ko-KR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이후 현재까지 시험해본 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를 조합한 검출 알고리즘 중 </a:t>
            </a:r>
            <a:r>
              <a:rPr lang="ko-KR" altLang="en-US" sz="1800" b="1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오검출율이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가장 낮은 </a:t>
            </a:r>
            <a:r>
              <a:rPr lang="en-US" altLang="ko-KR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확인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및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해당 </a:t>
            </a:r>
            <a:r>
              <a:rPr lang="en-US" altLang="ko-KR" sz="1800" b="1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에서 검출 불가능한 신호 특성 파악</a:t>
            </a:r>
            <a:endParaRPr lang="en-US" altLang="ko-KR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앞에서 사용된 모든 신호는 </a:t>
            </a:r>
            <a:r>
              <a:rPr lang="en-US" altLang="ko-KR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Steer Tire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의 데이터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altLang="ko-KR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Rear Tire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의 데이터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에 가장 초기 </a:t>
            </a:r>
            <a:r>
              <a:rPr lang="ko-KR" altLang="en-US" sz="18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저수준의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 </a:t>
            </a:r>
            <a:r>
              <a:rPr lang="ko-KR" alt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적용하였을 때 어느정도 검출은 가능하였으나 이 또한 </a:t>
            </a:r>
            <a:r>
              <a:rPr lang="ko-KR" alt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검증 필요</a:t>
            </a:r>
            <a:endParaRPr lang="en-US" altLang="ko-KR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eriod"/>
            </a:pPr>
            <a:endParaRPr lang="en-US" altLang="ko-KR" sz="18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0013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Setting the contact patch signal expectation range using P33V_MON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D21DC6-F89B-663F-5076-A6F39D657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4" b="59463"/>
          <a:stretch/>
        </p:blipFill>
        <p:spPr>
          <a:xfrm>
            <a:off x="858055" y="1590906"/>
            <a:ext cx="10475890" cy="36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0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altLang="ko-KR" sz="2000" dirty="0">
                <a:latin typeface="Helvetica Neue"/>
                <a:ea typeface="Helvetica Neue"/>
                <a:cs typeface="Helvetica Neue"/>
                <a:sym typeface="Helvetica Neue"/>
              </a:rPr>
              <a:t>Setting the contact patch signal expectation range using P33V_MON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443A75-1E0D-960E-7DE1-E8CB68F23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53" r="38136" b="11652"/>
          <a:stretch/>
        </p:blipFill>
        <p:spPr>
          <a:xfrm>
            <a:off x="578359" y="1554084"/>
            <a:ext cx="11035282" cy="38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검증</a:t>
            </a:r>
            <a:endParaRPr lang="en-US" altLang="ko-K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F0E387-AE62-AA7D-F8BD-E9A6E5014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1442174"/>
            <a:ext cx="11263312" cy="25001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84908D-B225-278E-5574-33316A2C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3942354"/>
            <a:ext cx="11263312" cy="250018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891782-2863-97E7-4F4F-D49FF744F862}"/>
              </a:ext>
            </a:extLst>
          </p:cNvPr>
          <p:cNvSpPr/>
          <p:nvPr/>
        </p:nvSpPr>
        <p:spPr>
          <a:xfrm>
            <a:off x="657225" y="3942354"/>
            <a:ext cx="614363" cy="22441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9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검증</a:t>
            </a:r>
            <a:endParaRPr lang="en-US" altLang="ko-K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E46F37-D5A9-7FD6-C4A5-FC0D5296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1442174"/>
            <a:ext cx="11263312" cy="2500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4E91CF-46DB-9544-C06C-31CDBDA7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3942354"/>
            <a:ext cx="11263312" cy="25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395654" y="321165"/>
            <a:ext cx="9876391" cy="59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</a:pPr>
            <a:r>
              <a:rPr lang="en-US" altLang="ko-KR" sz="2800" dirty="0">
                <a:latin typeface="Helvetica Neue"/>
                <a:ea typeface="Helvetica Neue"/>
                <a:cs typeface="Helvetica Neue"/>
                <a:sym typeface="Helvetica Neue"/>
              </a:rPr>
              <a:t>Contact Patch Extraction Methodology</a:t>
            </a:r>
            <a:endParaRPr sz="2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3"/>
          <p:cNvSpPr txBox="1">
            <a:spLocks noGrp="1"/>
          </p:cNvSpPr>
          <p:nvPr>
            <p:ph type="body" idx="1"/>
          </p:nvPr>
        </p:nvSpPr>
        <p:spPr>
          <a:xfrm>
            <a:off x="770793" y="984739"/>
            <a:ext cx="10640157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ko-KR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검증</a:t>
            </a:r>
            <a:endParaRPr lang="en-US" altLang="ko-KR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A75A74-2FF2-68C6-05EE-844491CD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1442174"/>
            <a:ext cx="11263312" cy="2500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E6028E-BD8F-3D83-3DBE-9F09F127B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3942354"/>
            <a:ext cx="11263312" cy="25001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23BA832-FFDD-47EB-AD71-43AEB0B65CE1}"/>
              </a:ext>
            </a:extLst>
          </p:cNvPr>
          <p:cNvSpPr/>
          <p:nvPr/>
        </p:nvSpPr>
        <p:spPr>
          <a:xfrm>
            <a:off x="1107282" y="1442174"/>
            <a:ext cx="614363" cy="22441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7BBC17-3E24-CCBA-2662-148F159FD544}"/>
              </a:ext>
            </a:extLst>
          </p:cNvPr>
          <p:cNvSpPr/>
          <p:nvPr/>
        </p:nvSpPr>
        <p:spPr>
          <a:xfrm>
            <a:off x="1278732" y="3942354"/>
            <a:ext cx="614363" cy="22441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866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6341</TotalTime>
  <Words>3466</Words>
  <Application>Microsoft Office PowerPoint</Application>
  <PresentationFormat>와이드스크린</PresentationFormat>
  <Paragraphs>946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Helvetica Neue</vt:lpstr>
      <vt:lpstr>맑은 고딕</vt:lpstr>
      <vt:lpstr>Arial</vt:lpstr>
      <vt:lpstr>Helvetica</vt:lpstr>
      <vt:lpstr>Office 테마</vt:lpstr>
      <vt:lpstr>PowerPoint 프레젠테이션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  <vt:lpstr>Contact Patch Extraction Methodology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김리아</dc:creator>
  <cp:lastModifiedBy>전건우</cp:lastModifiedBy>
  <cp:revision>46</cp:revision>
  <dcterms:created xsi:type="dcterms:W3CDTF">2022-04-14T09:07:25Z</dcterms:created>
  <dcterms:modified xsi:type="dcterms:W3CDTF">2023-07-24T04:48:29Z</dcterms:modified>
</cp:coreProperties>
</file>